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5" r:id="rId2"/>
    <p:sldId id="276" r:id="rId3"/>
    <p:sldId id="277" r:id="rId4"/>
    <p:sldId id="280" r:id="rId5"/>
    <p:sldId id="278" r:id="rId6"/>
    <p:sldId id="284" r:id="rId7"/>
    <p:sldId id="270" r:id="rId8"/>
    <p:sldId id="260" r:id="rId9"/>
    <p:sldId id="262" r:id="rId10"/>
    <p:sldId id="264" r:id="rId11"/>
    <p:sldId id="263" r:id="rId12"/>
    <p:sldId id="271" r:id="rId13"/>
    <p:sldId id="265" r:id="rId14"/>
    <p:sldId id="285" r:id="rId15"/>
    <p:sldId id="266" r:id="rId16"/>
    <p:sldId id="272" r:id="rId17"/>
    <p:sldId id="267" r:id="rId18"/>
    <p:sldId id="25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94660"/>
  </p:normalViewPr>
  <p:slideViewPr>
    <p:cSldViewPr snapToGrid="0">
      <p:cViewPr varScale="1">
        <p:scale>
          <a:sx n="97" d="100"/>
          <a:sy n="97" d="100"/>
        </p:scale>
        <p:origin x="636" y="6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5D8CC-5F5D-416F-B182-B53CDE9024B6}" type="datetimeFigureOut">
              <a:rPr lang="zh-CN" altLang="en-US" smtClean="0"/>
              <a:t>2023/12/3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EA4FC-CD3D-46FA-AE1F-A437AF6D1084}" type="slidenum">
              <a:rPr lang="zh-CN" altLang="en-US" smtClean="0"/>
              <a:t>‹#›</a:t>
            </a:fld>
            <a:endParaRPr lang="zh-CN" altLang="en-US"/>
          </a:p>
        </p:txBody>
      </p:sp>
    </p:spTree>
    <p:extLst>
      <p:ext uri="{BB962C8B-B14F-4D97-AF65-F5344CB8AC3E}">
        <p14:creationId xmlns:p14="http://schemas.microsoft.com/office/powerpoint/2010/main" val="2818586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EEA4FC-CD3D-46FA-AE1F-A437AF6D1084}" type="slidenum">
              <a:rPr lang="zh-CN" altLang="en-US" smtClean="0"/>
              <a:t>11</a:t>
            </a:fld>
            <a:endParaRPr lang="zh-CN" altLang="en-US"/>
          </a:p>
        </p:txBody>
      </p:sp>
    </p:spTree>
    <p:extLst>
      <p:ext uri="{BB962C8B-B14F-4D97-AF65-F5344CB8AC3E}">
        <p14:creationId xmlns:p14="http://schemas.microsoft.com/office/powerpoint/2010/main" val="243590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EEA4FC-CD3D-46FA-AE1F-A437AF6D1084}" type="slidenum">
              <a:rPr lang="zh-CN" altLang="en-US" smtClean="0"/>
              <a:t>13</a:t>
            </a:fld>
            <a:endParaRPr lang="zh-CN" altLang="en-US"/>
          </a:p>
        </p:txBody>
      </p:sp>
    </p:spTree>
    <p:extLst>
      <p:ext uri="{BB962C8B-B14F-4D97-AF65-F5344CB8AC3E}">
        <p14:creationId xmlns:p14="http://schemas.microsoft.com/office/powerpoint/2010/main" val="283483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EEA4FC-CD3D-46FA-AE1F-A437AF6D1084}" type="slidenum">
              <a:rPr lang="zh-CN" altLang="en-US" smtClean="0"/>
              <a:t>14</a:t>
            </a:fld>
            <a:endParaRPr lang="zh-CN" altLang="en-US"/>
          </a:p>
        </p:txBody>
      </p:sp>
    </p:spTree>
    <p:extLst>
      <p:ext uri="{BB962C8B-B14F-4D97-AF65-F5344CB8AC3E}">
        <p14:creationId xmlns:p14="http://schemas.microsoft.com/office/powerpoint/2010/main" val="20850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FF625-4239-668F-1C87-F7BE486CA28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88F32-AEA9-EA6E-394B-9A8768420C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3C2D97D-EFA2-EAB1-6082-B465A2989C5C}"/>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E1E2F17E-A13D-BB15-623A-8C8026657D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81820E-0F11-6B92-78A9-E82BD37857E7}"/>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1687238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3418A-21F0-4C71-2E24-E3B0A377860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7E8306E-D0B7-48B6-0CAC-87CB5595455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A3A251-E49F-4C6D-A53A-35208489C41A}"/>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219FC511-F0E1-9751-8B71-ED3F0139E1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7BD7C6-0E2D-6C6A-5116-DDDB2D893F3B}"/>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1183125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6DBD32-8433-F89E-E445-F850AF09EE5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56571F0-1FFC-9177-ACEB-20F1BCFF6D9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BA030C-ECE3-7625-10F5-A755C54CF326}"/>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8A6F1EBC-A287-63FC-49F6-BCF8BA64DF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9A2B0-5092-AEE3-1930-75347223FAD8}"/>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222310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45754-920E-A0F1-5338-22118B4F6B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885204-C992-F533-4624-20EEF085023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6F70AF-7938-CBBC-987C-1EC1676E98EB}"/>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8068C831-4943-07A9-A79E-76EDE3020E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60C5AE-268F-27E9-CBCD-F1C841CAD5E4}"/>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3061318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2BB19-C86E-1B42-78DA-4E4D34D87F1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BDF53E3-E50C-A2C1-ED57-109AF228E0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9571725-7821-A898-8DE1-20656A9B6C76}"/>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AF408918-A4C4-6929-02DD-885E98D908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2B3C10-3B96-9507-2373-267B88BB4ACF}"/>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188443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A1355-9955-0DAA-62A2-603812BA132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C31350-8B54-5A99-B345-B7C521B861F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CC0BB1C-74EA-8187-9D6B-138CA947728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4A1B175-268C-9D70-A764-E448E962F86E}"/>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6" name="页脚占位符 5">
            <a:extLst>
              <a:ext uri="{FF2B5EF4-FFF2-40B4-BE49-F238E27FC236}">
                <a16:creationId xmlns:a16="http://schemas.microsoft.com/office/drawing/2014/main" id="{6BC245EC-D26D-8F6E-3765-41D1BF03C3A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891498-F79C-5A97-D507-9B5B71DE4575}"/>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3253603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3FBB1-A992-9BF6-4F1C-7F63C77083F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1361EAC-68D1-F3E1-88BC-731C3C60D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2DE0486-1368-6EEB-EA01-E624A93F449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A244661-9CD6-8FF8-0CD0-8D2C93AD92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35B7C1-3D0C-E95B-B2CB-F23D5D7AE2D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B02B38B-2F5F-4605-5BA9-7AE576095BF8}"/>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8" name="页脚占位符 7">
            <a:extLst>
              <a:ext uri="{FF2B5EF4-FFF2-40B4-BE49-F238E27FC236}">
                <a16:creationId xmlns:a16="http://schemas.microsoft.com/office/drawing/2014/main" id="{1EB9B6FB-C107-9B25-0670-F529FDAB645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0744330-50AD-8007-BAE6-93D31AF7251F}"/>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596969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20DBD-CD9E-A23A-B7EF-B9DCE9F5F71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51C1B8A-0D7C-4D99-4561-F5A216CDCF8C}"/>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4" name="页脚占位符 3">
            <a:extLst>
              <a:ext uri="{FF2B5EF4-FFF2-40B4-BE49-F238E27FC236}">
                <a16:creationId xmlns:a16="http://schemas.microsoft.com/office/drawing/2014/main" id="{0DCE1F5F-57A9-26A8-9DCF-3832D2996B9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BC20AC9-E232-48C5-6060-0BBB530629F3}"/>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1080936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6A5ADB-3244-C026-3A5D-37630A0EE6A6}"/>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3" name="页脚占位符 2">
            <a:extLst>
              <a:ext uri="{FF2B5EF4-FFF2-40B4-BE49-F238E27FC236}">
                <a16:creationId xmlns:a16="http://schemas.microsoft.com/office/drawing/2014/main" id="{CBCC633C-907F-8F95-8ED7-732D0E61E6F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425763B-C5D9-D6B8-583C-8811EA444C4B}"/>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1233567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0467B-F802-79A8-1210-59696864EC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3B8783-6E08-15EA-B56A-65BE4AF45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ACA55DE-F845-2640-895D-795508D86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7E867B2-BCD0-5092-F7F6-540D0503FD74}"/>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6" name="页脚占位符 5">
            <a:extLst>
              <a:ext uri="{FF2B5EF4-FFF2-40B4-BE49-F238E27FC236}">
                <a16:creationId xmlns:a16="http://schemas.microsoft.com/office/drawing/2014/main" id="{CC28AE47-A954-1AFA-4F6F-BC5E316DEF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72BCA1-F8DE-AE6D-23E8-94665A4AFFB0}"/>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259299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9F7B2-0C59-4E0A-FCC5-E3EE418AA1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83D0129-7470-35F6-126D-BA5A2A37A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DCEA5C-01C0-E075-8213-D3C5B4F76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71CF33-99A2-0C9B-5E67-30803D7FE9D4}"/>
              </a:ext>
            </a:extLst>
          </p:cNvPr>
          <p:cNvSpPr>
            <a:spLocks noGrp="1"/>
          </p:cNvSpPr>
          <p:nvPr>
            <p:ph type="dt" sz="half" idx="10"/>
          </p:nvPr>
        </p:nvSpPr>
        <p:spPr/>
        <p:txBody>
          <a:bodyPr/>
          <a:lstStyle/>
          <a:p>
            <a:fld id="{2A5B7D0E-A277-41D9-B3A3-AA16142B7B7F}" type="datetimeFigureOut">
              <a:rPr lang="zh-CN" altLang="en-US" smtClean="0"/>
              <a:t>2023/12/3</a:t>
            </a:fld>
            <a:endParaRPr lang="zh-CN" altLang="en-US"/>
          </a:p>
        </p:txBody>
      </p:sp>
      <p:sp>
        <p:nvSpPr>
          <p:cNvPr id="6" name="页脚占位符 5">
            <a:extLst>
              <a:ext uri="{FF2B5EF4-FFF2-40B4-BE49-F238E27FC236}">
                <a16:creationId xmlns:a16="http://schemas.microsoft.com/office/drawing/2014/main" id="{DFE7ABAB-A36D-5C7F-1CC6-3C2939F211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065B8E-EEA6-958B-8E75-44C3D490372B}"/>
              </a:ext>
            </a:extLst>
          </p:cNvPr>
          <p:cNvSpPr>
            <a:spLocks noGrp="1"/>
          </p:cNvSpPr>
          <p:nvPr>
            <p:ph type="sldNum" sz="quarter" idx="12"/>
          </p:nvPr>
        </p:nvSpPr>
        <p:spPr/>
        <p:txBody>
          <a:body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397905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4081A47-35E8-B230-FE2C-48AE2892F8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6CA71F7-96C8-809B-1F15-0C8308E855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E0DFF3-6F96-CFF5-E088-5DCD160F2B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5B7D0E-A277-41D9-B3A3-AA16142B7B7F}" type="datetimeFigureOut">
              <a:rPr lang="zh-CN" altLang="en-US" smtClean="0"/>
              <a:t>2023/12/3</a:t>
            </a:fld>
            <a:endParaRPr lang="zh-CN" altLang="en-US"/>
          </a:p>
        </p:txBody>
      </p:sp>
      <p:sp>
        <p:nvSpPr>
          <p:cNvPr id="5" name="页脚占位符 4">
            <a:extLst>
              <a:ext uri="{FF2B5EF4-FFF2-40B4-BE49-F238E27FC236}">
                <a16:creationId xmlns:a16="http://schemas.microsoft.com/office/drawing/2014/main" id="{B9589EA1-A292-6502-B127-B7E3227BCB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9E4B78-C5AF-39F3-9D38-03E400E83E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A6255-7594-4EC4-9369-85B5AD57324E}" type="slidenum">
              <a:rPr lang="zh-CN" altLang="en-US" smtClean="0"/>
              <a:t>‹#›</a:t>
            </a:fld>
            <a:endParaRPr lang="zh-CN" altLang="en-US"/>
          </a:p>
        </p:txBody>
      </p:sp>
    </p:spTree>
    <p:extLst>
      <p:ext uri="{BB962C8B-B14F-4D97-AF65-F5344CB8AC3E}">
        <p14:creationId xmlns:p14="http://schemas.microsoft.com/office/powerpoint/2010/main" val="816522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6601631-AB8A-BAB1-3768-7BE7B9DF07A4}"/>
              </a:ext>
            </a:extLst>
          </p:cNvPr>
          <p:cNvCxnSpPr/>
          <p:nvPr/>
        </p:nvCxnSpPr>
        <p:spPr>
          <a:xfrm flipH="1">
            <a:off x="3896890" y="4270100"/>
            <a:ext cx="7279718" cy="0"/>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sp>
        <p:nvSpPr>
          <p:cNvPr id="3" name="Freeform 5">
            <a:extLst>
              <a:ext uri="{FF2B5EF4-FFF2-40B4-BE49-F238E27FC236}">
                <a16:creationId xmlns:a16="http://schemas.microsoft.com/office/drawing/2014/main" id="{36694C65-8D32-466C-931E-94C7FD2EE197}"/>
              </a:ext>
            </a:extLst>
          </p:cNvPr>
          <p:cNvSpPr>
            <a:spLocks noEditPoints="1"/>
          </p:cNvSpPr>
          <p:nvPr/>
        </p:nvSpPr>
        <p:spPr bwMode="auto">
          <a:xfrm>
            <a:off x="-1" y="1085407"/>
            <a:ext cx="2591077" cy="4151873"/>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chemeClr val="accent1"/>
            </a:solidFill>
            <a:prstDash val="solid"/>
            <a:miter lim="800000"/>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 name="Freeform 6">
            <a:extLst>
              <a:ext uri="{FF2B5EF4-FFF2-40B4-BE49-F238E27FC236}">
                <a16:creationId xmlns:a16="http://schemas.microsoft.com/office/drawing/2014/main" id="{F9B79CC3-FDFA-2269-950A-D7D572ABA878}"/>
              </a:ext>
            </a:extLst>
          </p:cNvPr>
          <p:cNvSpPr>
            <a:spLocks noEditPoints="1"/>
          </p:cNvSpPr>
          <p:nvPr/>
        </p:nvSpPr>
        <p:spPr bwMode="auto">
          <a:xfrm>
            <a:off x="2491892" y="2588618"/>
            <a:ext cx="198368" cy="245114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1C50A2"/>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pic>
        <p:nvPicPr>
          <p:cNvPr id="7" name="图片 6">
            <a:extLst>
              <a:ext uri="{FF2B5EF4-FFF2-40B4-BE49-F238E27FC236}">
                <a16:creationId xmlns:a16="http://schemas.microsoft.com/office/drawing/2014/main" id="{19E70193-1C97-B96C-2B64-EC76EE3E0B7B}"/>
              </a:ext>
            </a:extLst>
          </p:cNvPr>
          <p:cNvPicPr>
            <a:picLocks noChangeAspect="1"/>
          </p:cNvPicPr>
          <p:nvPr/>
        </p:nvPicPr>
        <p:blipFill rotWithShape="1">
          <a:blip r:embed="rId2"/>
          <a:srcRect l="4495" r="75875" b="19356"/>
          <a:stretch>
            <a:fillRect/>
          </a:stretch>
        </p:blipFill>
        <p:spPr>
          <a:xfrm>
            <a:off x="3916974" y="4494902"/>
            <a:ext cx="733389" cy="742378"/>
          </a:xfrm>
          <a:prstGeom prst="rect">
            <a:avLst/>
          </a:prstGeom>
        </p:spPr>
      </p:pic>
      <p:sp>
        <p:nvSpPr>
          <p:cNvPr id="8" name="文本框 7">
            <a:extLst>
              <a:ext uri="{FF2B5EF4-FFF2-40B4-BE49-F238E27FC236}">
                <a16:creationId xmlns:a16="http://schemas.microsoft.com/office/drawing/2014/main" id="{2F2A393D-29FD-A7A8-7F16-AC7D61293DCF}"/>
              </a:ext>
            </a:extLst>
          </p:cNvPr>
          <p:cNvSpPr txBox="1"/>
          <p:nvPr/>
        </p:nvSpPr>
        <p:spPr>
          <a:xfrm>
            <a:off x="4650363" y="4653152"/>
            <a:ext cx="3750276" cy="954107"/>
          </a:xfrm>
          <a:prstGeom prst="rect">
            <a:avLst/>
          </a:prstGeom>
          <a:noFill/>
        </p:spPr>
        <p:txBody>
          <a:bodyPr wrap="square" rtlCol="0">
            <a:spAutoFit/>
          </a:bodyPr>
          <a:lstStyle/>
          <a:p>
            <a:r>
              <a:rPr lang="zh-CN" altLang="en-US" sz="2800" kern="100" dirty="0">
                <a:effectLst/>
                <a:latin typeface="Times New Roman" panose="02020603050405020304" pitchFamily="18" charset="0"/>
                <a:ea typeface="宋体" panose="02010600030101010101" pitchFamily="2" charset="-122"/>
                <a:cs typeface="Arial" panose="020B0604020202020204" pitchFamily="34" charset="0"/>
              </a:rPr>
              <a:t>答辩人：叶念根</a:t>
            </a:r>
            <a:endParaRPr lang="en-US" altLang="zh-CN" sz="2800" kern="100" dirty="0">
              <a:effectLst/>
              <a:latin typeface="Times New Roman" panose="02020603050405020304" pitchFamily="18" charset="0"/>
              <a:ea typeface="宋体" panose="02010600030101010101" pitchFamily="2" charset="-122"/>
              <a:cs typeface="Arial" panose="020B0604020202020204" pitchFamily="34" charset="0"/>
            </a:endParaRPr>
          </a:p>
          <a:p>
            <a:r>
              <a:rPr lang="zh-CN" altLang="en-US" sz="2800" kern="100" dirty="0">
                <a:latin typeface="Times New Roman" panose="02020603050405020304" pitchFamily="18" charset="0"/>
                <a:ea typeface="宋体" panose="02010600030101010101" pitchFamily="2" charset="-122"/>
                <a:cs typeface="Arial" panose="020B0604020202020204" pitchFamily="34" charset="0"/>
              </a:rPr>
              <a:t>团队：薇尔莉特后援团</a:t>
            </a:r>
            <a:endParaRPr lang="zh-CN" altLang="en-US" sz="2800" dirty="0">
              <a:latin typeface="黑体" panose="02010609060101010101" charset="-122"/>
              <a:ea typeface="黑体" panose="02010609060101010101" charset="-122"/>
            </a:endParaRPr>
          </a:p>
        </p:txBody>
      </p:sp>
      <p:sp>
        <p:nvSpPr>
          <p:cNvPr id="14" name="文本框 13">
            <a:extLst>
              <a:ext uri="{FF2B5EF4-FFF2-40B4-BE49-F238E27FC236}">
                <a16:creationId xmlns:a16="http://schemas.microsoft.com/office/drawing/2014/main" id="{DB26B968-94EF-2833-ED17-F0D167D8951F}"/>
              </a:ext>
            </a:extLst>
          </p:cNvPr>
          <p:cNvSpPr txBox="1"/>
          <p:nvPr/>
        </p:nvSpPr>
        <p:spPr>
          <a:xfrm>
            <a:off x="3253588" y="321731"/>
            <a:ext cx="7817183" cy="2308324"/>
          </a:xfrm>
          <a:prstGeom prst="rect">
            <a:avLst/>
          </a:prstGeom>
          <a:noFill/>
        </p:spPr>
        <p:txBody>
          <a:bodyPr wrap="square">
            <a:spAutoFit/>
          </a:bodyPr>
          <a:lstStyle/>
          <a:p>
            <a:pPr algn="ctr"/>
            <a:r>
              <a:rPr lang="en-US" altLang="zh-CN" sz="3600" b="1" i="0" dirty="0">
                <a:solidFill>
                  <a:schemeClr val="accent1"/>
                </a:solidFill>
                <a:effectLst/>
                <a:latin typeface="宋体" panose="02010600030101010101" pitchFamily="2" charset="-122"/>
                <a:ea typeface="宋体" panose="02010600030101010101" pitchFamily="2" charset="-122"/>
              </a:rPr>
              <a:t>2023</a:t>
            </a:r>
            <a:r>
              <a:rPr lang="zh-CN" altLang="en-US" sz="3600" b="1" i="0" dirty="0">
                <a:solidFill>
                  <a:schemeClr val="accent1"/>
                </a:solidFill>
                <a:effectLst/>
                <a:latin typeface="宋体" panose="02010600030101010101" pitchFamily="2" charset="-122"/>
                <a:ea typeface="宋体" panose="02010600030101010101" pitchFamily="2" charset="-122"/>
              </a:rPr>
              <a:t>年第二届粤港澳大湾区（黄埔）国际算法算例大赛</a:t>
            </a:r>
            <a:endParaRPr lang="en-US" altLang="zh-CN" sz="3600" b="1" i="0" dirty="0">
              <a:solidFill>
                <a:schemeClr val="accent1"/>
              </a:solidFill>
              <a:effectLst/>
              <a:latin typeface="宋体" panose="02010600030101010101" pitchFamily="2" charset="-122"/>
              <a:ea typeface="宋体" panose="02010600030101010101" pitchFamily="2" charset="-122"/>
            </a:endParaRPr>
          </a:p>
          <a:p>
            <a:pPr algn="ctr"/>
            <a:endParaRPr lang="en-US" altLang="zh-CN" sz="3600" b="1" i="0" dirty="0">
              <a:solidFill>
                <a:srgbClr val="333333"/>
              </a:solidFill>
              <a:effectLst/>
              <a:latin typeface="宋体" panose="02010600030101010101" pitchFamily="2" charset="-122"/>
              <a:ea typeface="宋体" panose="02010600030101010101" pitchFamily="2" charset="-122"/>
            </a:endParaRPr>
          </a:p>
          <a:p>
            <a:pPr algn="ctr"/>
            <a:endParaRPr lang="en-US" altLang="zh-CN" sz="3600" b="1" i="0" dirty="0">
              <a:solidFill>
                <a:srgbClr val="333333"/>
              </a:solidFill>
              <a:effectLst/>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AAD0DC0B-1298-D0C1-65C0-9020419846DA}"/>
              </a:ext>
            </a:extLst>
          </p:cNvPr>
          <p:cNvSpPr txBox="1"/>
          <p:nvPr/>
        </p:nvSpPr>
        <p:spPr>
          <a:xfrm>
            <a:off x="3813910" y="3629523"/>
            <a:ext cx="6831330" cy="584775"/>
          </a:xfrm>
          <a:prstGeom prst="rect">
            <a:avLst/>
          </a:prstGeom>
          <a:noFill/>
        </p:spPr>
        <p:txBody>
          <a:bodyPr wrap="square">
            <a:spAutoFit/>
          </a:bodyPr>
          <a:lstStyle/>
          <a:p>
            <a:pPr algn="ctr"/>
            <a:r>
              <a:rPr lang="zh-CN" altLang="en-US" sz="3200" b="1" i="0" dirty="0">
                <a:solidFill>
                  <a:srgbClr val="333333"/>
                </a:solidFill>
                <a:effectLst/>
                <a:latin typeface="宋体" panose="02010600030101010101" pitchFamily="2" charset="-122"/>
                <a:ea typeface="宋体" panose="02010600030101010101" pitchFamily="2" charset="-122"/>
              </a:rPr>
              <a:t>路侧毫米波雷达标定和目标跟踪</a:t>
            </a:r>
          </a:p>
        </p:txBody>
      </p:sp>
    </p:spTree>
    <p:extLst>
      <p:ext uri="{BB962C8B-B14F-4D97-AF65-F5344CB8AC3E}">
        <p14:creationId xmlns:p14="http://schemas.microsoft.com/office/powerpoint/2010/main" val="344125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565E639-FF24-FFE6-1165-BE0697A17C86}"/>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450BF32-A6E3-FF0B-3CEA-1695E314B893}"/>
              </a:ext>
            </a:extLst>
          </p:cNvPr>
          <p:cNvSpPr txBox="1"/>
          <p:nvPr/>
        </p:nvSpPr>
        <p:spPr>
          <a:xfrm>
            <a:off x="1010036" y="153288"/>
            <a:ext cx="6227378" cy="521970"/>
          </a:xfrm>
          <a:prstGeom prst="rect">
            <a:avLst/>
          </a:prstGeom>
          <a:noFill/>
        </p:spPr>
        <p:txBody>
          <a:bodyPr wrap="square">
            <a:spAutoFit/>
          </a:bodyPr>
          <a:lstStyle/>
          <a:p>
            <a:pPr lvl="0" algn="just"/>
            <a:r>
              <a:rPr lang="zh-CN" altLang="zh-CN" sz="2800" kern="100" dirty="0">
                <a:effectLst/>
                <a:latin typeface="Times New Roman" panose="02020603050405020304" pitchFamily="18" charset="0"/>
                <a:ea typeface="宋体" panose="02010600030101010101" pitchFamily="2" charset="-122"/>
                <a:cs typeface="Arial" panose="020B0604020202020204" pitchFamily="34" charset="0"/>
              </a:rPr>
              <a:t>算法设计细节分析</a:t>
            </a:r>
          </a:p>
        </p:txBody>
      </p:sp>
      <p:grpSp>
        <p:nvGrpSpPr>
          <p:cNvPr id="16" name="组合 15">
            <a:extLst>
              <a:ext uri="{FF2B5EF4-FFF2-40B4-BE49-F238E27FC236}">
                <a16:creationId xmlns:a16="http://schemas.microsoft.com/office/drawing/2014/main" id="{4A9330CA-D443-B542-F61E-BA026B120794}"/>
              </a:ext>
            </a:extLst>
          </p:cNvPr>
          <p:cNvGrpSpPr/>
          <p:nvPr/>
        </p:nvGrpSpPr>
        <p:grpSpPr>
          <a:xfrm>
            <a:off x="10873782" y="153288"/>
            <a:ext cx="616364" cy="537684"/>
            <a:chOff x="3720691" y="2824413"/>
            <a:chExt cx="1341120" cy="1209172"/>
          </a:xfrm>
          <a:solidFill>
            <a:schemeClr val="accent1"/>
          </a:solidFill>
        </p:grpSpPr>
        <p:sp>
          <p:nvSpPr>
            <p:cNvPr id="18" name="Freeform 5">
              <a:extLst>
                <a:ext uri="{FF2B5EF4-FFF2-40B4-BE49-F238E27FC236}">
                  <a16:creationId xmlns:a16="http://schemas.microsoft.com/office/drawing/2014/main" id="{103FC01E-0F4E-1EFE-1CA2-99E3AF01861F}"/>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19" name="Freeform 5">
              <a:extLst>
                <a:ext uri="{FF2B5EF4-FFF2-40B4-BE49-F238E27FC236}">
                  <a16:creationId xmlns:a16="http://schemas.microsoft.com/office/drawing/2014/main" id="{A98F58A0-3B6F-70B2-20D9-E00216878424}"/>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grpSp>
        <p:nvGrpSpPr>
          <p:cNvPr id="20" name="组合 19">
            <a:extLst>
              <a:ext uri="{FF2B5EF4-FFF2-40B4-BE49-F238E27FC236}">
                <a16:creationId xmlns:a16="http://schemas.microsoft.com/office/drawing/2014/main" id="{641C499F-9B1F-BBF9-FDD6-5556D4EF1692}"/>
              </a:ext>
            </a:extLst>
          </p:cNvPr>
          <p:cNvGrpSpPr/>
          <p:nvPr/>
        </p:nvGrpSpPr>
        <p:grpSpPr>
          <a:xfrm>
            <a:off x="295407" y="136525"/>
            <a:ext cx="670385" cy="604428"/>
            <a:chOff x="5424755" y="1340768"/>
            <a:chExt cx="670560" cy="604586"/>
          </a:xfrm>
        </p:grpSpPr>
        <p:grpSp>
          <p:nvGrpSpPr>
            <p:cNvPr id="21" name="组合 20">
              <a:extLst>
                <a:ext uri="{FF2B5EF4-FFF2-40B4-BE49-F238E27FC236}">
                  <a16:creationId xmlns:a16="http://schemas.microsoft.com/office/drawing/2014/main" id="{46E27D3B-9289-44DC-38A1-0F556C25B24F}"/>
                </a:ext>
              </a:extLst>
            </p:cNvPr>
            <p:cNvGrpSpPr/>
            <p:nvPr/>
          </p:nvGrpSpPr>
          <p:grpSpPr>
            <a:xfrm>
              <a:off x="5424755" y="1340768"/>
              <a:ext cx="670560" cy="604586"/>
              <a:chOff x="3720691" y="2824413"/>
              <a:chExt cx="1341120" cy="1209172"/>
            </a:xfrm>
          </p:grpSpPr>
          <p:sp>
            <p:nvSpPr>
              <p:cNvPr id="23" name="Freeform 5">
                <a:extLst>
                  <a:ext uri="{FF2B5EF4-FFF2-40B4-BE49-F238E27FC236}">
                    <a16:creationId xmlns:a16="http://schemas.microsoft.com/office/drawing/2014/main" id="{8D06078F-C456-B006-3234-7B0D2AFCFBF5}"/>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5">
                <a:extLst>
                  <a:ext uri="{FF2B5EF4-FFF2-40B4-BE49-F238E27FC236}">
                    <a16:creationId xmlns:a16="http://schemas.microsoft.com/office/drawing/2014/main" id="{C4043876-82CE-E28D-591E-0DEC1ECB157F}"/>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2" name="Freeform 5">
              <a:extLst>
                <a:ext uri="{FF2B5EF4-FFF2-40B4-BE49-F238E27FC236}">
                  <a16:creationId xmlns:a16="http://schemas.microsoft.com/office/drawing/2014/main" id="{A186E505-1291-3388-415A-BA8F9432C59C}"/>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5" name="Freeform 126">
            <a:extLst>
              <a:ext uri="{FF2B5EF4-FFF2-40B4-BE49-F238E27FC236}">
                <a16:creationId xmlns:a16="http://schemas.microsoft.com/office/drawing/2014/main" id="{1EB84298-EABF-42BC-1F24-C00445A9AA7D}"/>
              </a:ext>
            </a:extLst>
          </p:cNvPr>
          <p:cNvSpPr>
            <a:spLocks noChangeAspect="1" noEditPoints="1"/>
          </p:cNvSpPr>
          <p:nvPr/>
        </p:nvSpPr>
        <p:spPr bwMode="auto">
          <a:xfrm>
            <a:off x="499504" y="297515"/>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9CB9A520-2057-071A-5C4A-E80FDE5A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0403" y="1116151"/>
            <a:ext cx="4760976" cy="3724656"/>
          </a:xfrm>
          <a:prstGeom prst="rect">
            <a:avLst/>
          </a:prstGeom>
        </p:spPr>
      </p:pic>
      <p:sp>
        <p:nvSpPr>
          <p:cNvPr id="8" name="文本框 7">
            <a:extLst>
              <a:ext uri="{FF2B5EF4-FFF2-40B4-BE49-F238E27FC236}">
                <a16:creationId xmlns:a16="http://schemas.microsoft.com/office/drawing/2014/main" id="{6FF677D9-1CE6-98D7-55DB-EC97D2997313}"/>
              </a:ext>
            </a:extLst>
          </p:cNvPr>
          <p:cNvSpPr txBox="1"/>
          <p:nvPr/>
        </p:nvSpPr>
        <p:spPr>
          <a:xfrm>
            <a:off x="5834580" y="5137572"/>
            <a:ext cx="4212623"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Arial" panose="020B0604020202020204" pitchFamily="34" charset="0"/>
              </a:rPr>
              <a:t>100</a:t>
            </a:r>
            <a:r>
              <a:rPr lang="zh-CN" altLang="zh-CN" sz="1800" dirty="0">
                <a:effectLst/>
                <a:latin typeface="Times New Roman" panose="02020603050405020304" pitchFamily="18" charset="0"/>
                <a:ea typeface="宋体" panose="02010600030101010101" pitchFamily="2" charset="-122"/>
                <a:cs typeface="Arial" panose="020B0604020202020204" pitchFamily="34" charset="0"/>
              </a:rPr>
              <a:t>帧内所有的雷达探测点的分布情况</a:t>
            </a:r>
            <a:r>
              <a:rPr lang="zh-CN" altLang="en-US" sz="1800" dirty="0">
                <a:effectLst/>
                <a:latin typeface="Times New Roman" panose="02020603050405020304" pitchFamily="18" charset="0"/>
                <a:ea typeface="宋体" panose="02010600030101010101" pitchFamily="2" charset="-122"/>
                <a:cs typeface="Arial" panose="020B0604020202020204" pitchFamily="34" charset="0"/>
              </a:rPr>
              <a:t>图</a:t>
            </a:r>
            <a:endParaRPr lang="zh-CN" altLang="en-US" dirty="0"/>
          </a:p>
        </p:txBody>
      </p:sp>
      <p:sp>
        <p:nvSpPr>
          <p:cNvPr id="11" name="文本框 10">
            <a:extLst>
              <a:ext uri="{FF2B5EF4-FFF2-40B4-BE49-F238E27FC236}">
                <a16:creationId xmlns:a16="http://schemas.microsoft.com/office/drawing/2014/main" id="{B4004F95-79EF-CEA2-C9D4-B07E115A4A89}"/>
              </a:ext>
            </a:extLst>
          </p:cNvPr>
          <p:cNvSpPr txBox="1"/>
          <p:nvPr/>
        </p:nvSpPr>
        <p:spPr>
          <a:xfrm>
            <a:off x="767336" y="2198357"/>
            <a:ext cx="4366367" cy="1631216"/>
          </a:xfrm>
          <a:prstGeom prst="rect">
            <a:avLst/>
          </a:prstGeom>
          <a:noFill/>
        </p:spPr>
        <p:txBody>
          <a:bodyPr wrap="square">
            <a:spAutoFit/>
          </a:bodyPr>
          <a:lstStyle/>
          <a:p>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如</a:t>
            </a:r>
            <a:r>
              <a:rPr lang="zh-CN" altLang="en-US" sz="2000" dirty="0">
                <a:effectLst/>
                <a:latin typeface="Times New Roman" panose="02020603050405020304" pitchFamily="18" charset="0"/>
                <a:ea typeface="宋体" panose="02010600030101010101" pitchFamily="2" charset="-122"/>
                <a:cs typeface="Arial" panose="020B0604020202020204" pitchFamily="34" charset="0"/>
              </a:rPr>
              <a:t>右</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图，可以</a:t>
            </a:r>
            <a:r>
              <a:rPr lang="zh-CN" altLang="en-US" sz="2000" dirty="0">
                <a:latin typeface="Times New Roman" panose="02020603050405020304" pitchFamily="18" charset="0"/>
                <a:ea typeface="宋体" panose="02010600030101010101" pitchFamily="2" charset="-122"/>
                <a:cs typeface="Arial" panose="020B0604020202020204" pitchFamily="34" charset="0"/>
              </a:rPr>
              <a:t>观察到</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，雷达探测点在某一帧内，确实是十分稀疏的。</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这一点也启发了我们设计的算法要允许某个目标在连续的某几帧中追踪失败，此时仍要将其保留在追踪队列内。</a:t>
            </a:r>
            <a:endParaRPr lang="zh-CN" altLang="en-US" sz="2000" dirty="0"/>
          </a:p>
        </p:txBody>
      </p:sp>
    </p:spTree>
    <p:extLst>
      <p:ext uri="{BB962C8B-B14F-4D97-AF65-F5344CB8AC3E}">
        <p14:creationId xmlns:p14="http://schemas.microsoft.com/office/powerpoint/2010/main" val="144521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565E639-FF24-FFE6-1165-BE0697A17C86}"/>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450BF32-A6E3-FF0B-3CEA-1695E314B893}"/>
              </a:ext>
            </a:extLst>
          </p:cNvPr>
          <p:cNvSpPr txBox="1"/>
          <p:nvPr/>
        </p:nvSpPr>
        <p:spPr>
          <a:xfrm>
            <a:off x="1010036" y="153288"/>
            <a:ext cx="6227378" cy="521970"/>
          </a:xfrm>
          <a:prstGeom prst="rect">
            <a:avLst/>
          </a:prstGeom>
          <a:noFill/>
        </p:spPr>
        <p:txBody>
          <a:bodyPr wrap="square">
            <a:spAutoFit/>
          </a:bodyPr>
          <a:lstStyle/>
          <a:p>
            <a:pPr lvl="0" algn="just"/>
            <a:r>
              <a:rPr lang="zh-CN" altLang="zh-CN" sz="2800" kern="100" dirty="0">
                <a:effectLst/>
                <a:latin typeface="Times New Roman" panose="02020603050405020304" pitchFamily="18" charset="0"/>
                <a:ea typeface="宋体" panose="02010600030101010101" pitchFamily="2" charset="-122"/>
                <a:cs typeface="Arial" panose="020B0604020202020204" pitchFamily="34" charset="0"/>
              </a:rPr>
              <a:t>算法设计细节分析</a:t>
            </a:r>
          </a:p>
        </p:txBody>
      </p:sp>
      <p:grpSp>
        <p:nvGrpSpPr>
          <p:cNvPr id="20" name="组合 19">
            <a:extLst>
              <a:ext uri="{FF2B5EF4-FFF2-40B4-BE49-F238E27FC236}">
                <a16:creationId xmlns:a16="http://schemas.microsoft.com/office/drawing/2014/main" id="{E3F96A12-B0F1-6057-E17A-C7C4EF90E20D}"/>
              </a:ext>
            </a:extLst>
          </p:cNvPr>
          <p:cNvGrpSpPr/>
          <p:nvPr/>
        </p:nvGrpSpPr>
        <p:grpSpPr>
          <a:xfrm>
            <a:off x="10918790" y="363813"/>
            <a:ext cx="616364" cy="537684"/>
            <a:chOff x="3720691" y="2824413"/>
            <a:chExt cx="1341120" cy="1209172"/>
          </a:xfrm>
          <a:solidFill>
            <a:schemeClr val="accent1"/>
          </a:solidFill>
        </p:grpSpPr>
        <p:sp>
          <p:nvSpPr>
            <p:cNvPr id="21" name="Freeform 5">
              <a:extLst>
                <a:ext uri="{FF2B5EF4-FFF2-40B4-BE49-F238E27FC236}">
                  <a16:creationId xmlns:a16="http://schemas.microsoft.com/office/drawing/2014/main" id="{93F7D2D2-5B61-99AC-A9EA-710A3C555572}"/>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22" name="Freeform 5">
              <a:extLst>
                <a:ext uri="{FF2B5EF4-FFF2-40B4-BE49-F238E27FC236}">
                  <a16:creationId xmlns:a16="http://schemas.microsoft.com/office/drawing/2014/main" id="{E94F61FE-2C6F-EBF7-FC9B-07ECD9D3C77D}"/>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grpSp>
        <p:nvGrpSpPr>
          <p:cNvPr id="28" name="组合 27">
            <a:extLst>
              <a:ext uri="{FF2B5EF4-FFF2-40B4-BE49-F238E27FC236}">
                <a16:creationId xmlns:a16="http://schemas.microsoft.com/office/drawing/2014/main" id="{7CEA30E8-9AC2-47C2-B63A-32ACA84A05BF}"/>
              </a:ext>
            </a:extLst>
          </p:cNvPr>
          <p:cNvGrpSpPr/>
          <p:nvPr/>
        </p:nvGrpSpPr>
        <p:grpSpPr>
          <a:xfrm>
            <a:off x="295407" y="136525"/>
            <a:ext cx="670385" cy="604428"/>
            <a:chOff x="5424755" y="1340768"/>
            <a:chExt cx="670560" cy="604586"/>
          </a:xfrm>
        </p:grpSpPr>
        <p:grpSp>
          <p:nvGrpSpPr>
            <p:cNvPr id="29" name="组合 28">
              <a:extLst>
                <a:ext uri="{FF2B5EF4-FFF2-40B4-BE49-F238E27FC236}">
                  <a16:creationId xmlns:a16="http://schemas.microsoft.com/office/drawing/2014/main" id="{2887ACE5-5AF3-D23B-73A0-866C59E47B56}"/>
                </a:ext>
              </a:extLst>
            </p:cNvPr>
            <p:cNvGrpSpPr/>
            <p:nvPr/>
          </p:nvGrpSpPr>
          <p:grpSpPr>
            <a:xfrm>
              <a:off x="5424755" y="1340768"/>
              <a:ext cx="670560" cy="604586"/>
              <a:chOff x="3720691" y="2824413"/>
              <a:chExt cx="1341120" cy="1209172"/>
            </a:xfrm>
          </p:grpSpPr>
          <p:sp>
            <p:nvSpPr>
              <p:cNvPr id="31" name="Freeform 5">
                <a:extLst>
                  <a:ext uri="{FF2B5EF4-FFF2-40B4-BE49-F238E27FC236}">
                    <a16:creationId xmlns:a16="http://schemas.microsoft.com/office/drawing/2014/main" id="{F53A6E75-0B7F-1900-3179-C37F8683C3DB}"/>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Freeform 5">
                <a:extLst>
                  <a:ext uri="{FF2B5EF4-FFF2-40B4-BE49-F238E27FC236}">
                    <a16:creationId xmlns:a16="http://schemas.microsoft.com/office/drawing/2014/main" id="{C59876D9-9569-7D6B-CDD9-BE9BE54EBD79}"/>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30" name="Freeform 5">
              <a:extLst>
                <a:ext uri="{FF2B5EF4-FFF2-40B4-BE49-F238E27FC236}">
                  <a16:creationId xmlns:a16="http://schemas.microsoft.com/office/drawing/2014/main" id="{2CDFA4C9-407B-D0CF-DEF0-04CEB6A66D2A}"/>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3" name="Freeform 126">
            <a:extLst>
              <a:ext uri="{FF2B5EF4-FFF2-40B4-BE49-F238E27FC236}">
                <a16:creationId xmlns:a16="http://schemas.microsoft.com/office/drawing/2014/main" id="{A87E0FCE-E8FE-8281-021E-044F6C2CB3D7}"/>
              </a:ext>
            </a:extLst>
          </p:cNvPr>
          <p:cNvSpPr>
            <a:spLocks noChangeAspect="1" noEditPoints="1"/>
          </p:cNvSpPr>
          <p:nvPr/>
        </p:nvSpPr>
        <p:spPr bwMode="auto">
          <a:xfrm>
            <a:off x="499504" y="297515"/>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2E7070E-201B-5033-F804-38F59B959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91" y="925800"/>
            <a:ext cx="5308309" cy="4385597"/>
          </a:xfrm>
          <a:prstGeom prst="rect">
            <a:avLst/>
          </a:prstGeom>
        </p:spPr>
      </p:pic>
      <p:sp>
        <p:nvSpPr>
          <p:cNvPr id="6" name="文本框 5">
            <a:extLst>
              <a:ext uri="{FF2B5EF4-FFF2-40B4-BE49-F238E27FC236}">
                <a16:creationId xmlns:a16="http://schemas.microsoft.com/office/drawing/2014/main" id="{6D6D629F-6A2D-2C12-B9D2-3BCD01C167A2}"/>
              </a:ext>
            </a:extLst>
          </p:cNvPr>
          <p:cNvSpPr txBox="1"/>
          <p:nvPr/>
        </p:nvSpPr>
        <p:spPr>
          <a:xfrm>
            <a:off x="1769411" y="5623159"/>
            <a:ext cx="3160469"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Arial" panose="020B0604020202020204" pitchFamily="34" charset="0"/>
              </a:rPr>
              <a:t>RCS</a:t>
            </a:r>
            <a:r>
              <a:rPr lang="zh-CN" altLang="zh-CN" sz="1800" dirty="0">
                <a:effectLst/>
                <a:latin typeface="Times New Roman" panose="02020603050405020304" pitchFamily="18" charset="0"/>
                <a:ea typeface="宋体" panose="02010600030101010101" pitchFamily="2" charset="-122"/>
                <a:cs typeface="Arial" panose="020B0604020202020204" pitchFamily="34" charset="0"/>
              </a:rPr>
              <a:t>参数值的频数分布直方图</a:t>
            </a:r>
            <a:endParaRPr lang="zh-CN" altLang="en-US" dirty="0"/>
          </a:p>
        </p:txBody>
      </p:sp>
      <p:sp>
        <p:nvSpPr>
          <p:cNvPr id="11" name="文本框 10">
            <a:extLst>
              <a:ext uri="{FF2B5EF4-FFF2-40B4-BE49-F238E27FC236}">
                <a16:creationId xmlns:a16="http://schemas.microsoft.com/office/drawing/2014/main" id="{D920751A-F361-7A07-B472-317EF64937CF}"/>
              </a:ext>
            </a:extLst>
          </p:cNvPr>
          <p:cNvSpPr txBox="1"/>
          <p:nvPr/>
        </p:nvSpPr>
        <p:spPr>
          <a:xfrm>
            <a:off x="6661708" y="3761104"/>
            <a:ext cx="4435189" cy="1323439"/>
          </a:xfrm>
          <a:prstGeom prst="rect">
            <a:avLst/>
          </a:prstGeom>
          <a:noFill/>
        </p:spPr>
        <p:txBody>
          <a:bodyPr wrap="square">
            <a:spAutoFit/>
          </a:bodyPr>
          <a:lstStyle/>
          <a:p>
            <a:r>
              <a:rPr lang="zh-CN" altLang="en-US" sz="2000" dirty="0">
                <a:effectLst/>
                <a:latin typeface="Times New Roman" panose="02020603050405020304" pitchFamily="18" charset="0"/>
                <a:ea typeface="宋体" panose="02010600030101010101" pitchFamily="2" charset="-122"/>
                <a:cs typeface="Arial" panose="020B0604020202020204" pitchFamily="34" charset="0"/>
              </a:rPr>
              <a:t>      如右图，</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可以</a:t>
            </a:r>
            <a:r>
              <a:rPr lang="zh-CN" altLang="en-US" sz="2000" dirty="0">
                <a:effectLst/>
                <a:latin typeface="Times New Roman" panose="02020603050405020304" pitchFamily="18" charset="0"/>
                <a:ea typeface="宋体" panose="02010600030101010101" pitchFamily="2" charset="-122"/>
                <a:cs typeface="Arial" panose="020B0604020202020204" pitchFamily="34" charset="0"/>
              </a:rPr>
              <a:t>观察到</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，大部分的雷达数据的</a:t>
            </a:r>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RCS</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值都大于</a:t>
            </a:r>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5</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在经过试验后，我们将数据有效性的必要条件之一设置为</a:t>
            </a:r>
            <a:r>
              <a:rPr lang="en-US"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RCS</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值大于</a:t>
            </a:r>
            <a:r>
              <a:rPr lang="en-US"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5</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a:t>
            </a:r>
            <a:endParaRPr lang="zh-CN" altLang="en-US" sz="2000" dirty="0"/>
          </a:p>
        </p:txBody>
      </p:sp>
      <p:sp>
        <p:nvSpPr>
          <p:cNvPr id="18" name="文本框 17">
            <a:extLst>
              <a:ext uri="{FF2B5EF4-FFF2-40B4-BE49-F238E27FC236}">
                <a16:creationId xmlns:a16="http://schemas.microsoft.com/office/drawing/2014/main" id="{0EED9730-C4D2-7D4D-25BE-BA2EBF20F8AA}"/>
              </a:ext>
            </a:extLst>
          </p:cNvPr>
          <p:cNvSpPr txBox="1"/>
          <p:nvPr/>
        </p:nvSpPr>
        <p:spPr>
          <a:xfrm>
            <a:off x="6661709" y="1602607"/>
            <a:ext cx="4598474" cy="1631216"/>
          </a:xfrm>
          <a:prstGeom prst="rect">
            <a:avLst/>
          </a:prstGeom>
          <a:noFill/>
        </p:spPr>
        <p:txBody>
          <a:bodyPr wrap="square">
            <a:spAutoFit/>
          </a:bodyPr>
          <a:lstStyle/>
          <a:p>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我们在分析雷达数据的时候，发现数据内存在大量的噪音，而判断噪音数据的一个很重要的指标是</a:t>
            </a:r>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RCS</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值。为此，我们首先绘制了关于雷达数据的</a:t>
            </a:r>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RCS</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参数值的频数分布直方图</a:t>
            </a:r>
            <a:r>
              <a:rPr lang="zh-CN" altLang="en-US" sz="2000" dirty="0">
                <a:latin typeface="Times New Roman" panose="02020603050405020304" pitchFamily="18" charset="0"/>
                <a:ea typeface="宋体" panose="02010600030101010101" pitchFamily="2" charset="-122"/>
                <a:cs typeface="Arial" panose="020B0604020202020204" pitchFamily="34" charset="0"/>
              </a:rPr>
              <a:t>。</a:t>
            </a:r>
            <a:endParaRPr lang="zh-CN" altLang="en-US" sz="2000" dirty="0"/>
          </a:p>
        </p:txBody>
      </p:sp>
    </p:spTree>
    <p:extLst>
      <p:ext uri="{BB962C8B-B14F-4D97-AF65-F5344CB8AC3E}">
        <p14:creationId xmlns:p14="http://schemas.microsoft.com/office/powerpoint/2010/main" val="42259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761B1461-754E-9967-FC0E-82371B4BAE13}"/>
              </a:ext>
            </a:extLst>
          </p:cNvPr>
          <p:cNvGrpSpPr/>
          <p:nvPr/>
        </p:nvGrpSpPr>
        <p:grpSpPr>
          <a:xfrm>
            <a:off x="3567781" y="1059121"/>
            <a:ext cx="7978535" cy="4708853"/>
            <a:chOff x="3967646" y="878374"/>
            <a:chExt cx="7978535" cy="4708853"/>
          </a:xfrm>
        </p:grpSpPr>
        <p:sp>
          <p:nvSpPr>
            <p:cNvPr id="16" name="文本框 15">
              <a:extLst>
                <a:ext uri="{FF2B5EF4-FFF2-40B4-BE49-F238E27FC236}">
                  <a16:creationId xmlns:a16="http://schemas.microsoft.com/office/drawing/2014/main" id="{E2F518F7-95FD-7DB5-8961-7324D5CF8D02}"/>
                </a:ext>
              </a:extLst>
            </p:cNvPr>
            <p:cNvSpPr txBox="1"/>
            <p:nvPr/>
          </p:nvSpPr>
          <p:spPr>
            <a:xfrm>
              <a:off x="3967646" y="878374"/>
              <a:ext cx="2440092" cy="4708853"/>
            </a:xfrm>
            <a:prstGeom prst="rect">
              <a:avLst/>
            </a:prstGeom>
            <a:noFill/>
          </p:spPr>
          <p:txBody>
            <a:bodyPr wrap="none" rtlCol="0">
              <a:spAutoFit/>
            </a:bodyPr>
            <a:lstStyle/>
            <a:p>
              <a:r>
                <a:rPr lang="en-US" altLang="zh-CN" sz="29999" dirty="0">
                  <a:solidFill>
                    <a:schemeClr val="accent1"/>
                  </a:solidFill>
                  <a:latin typeface="印品黑体" panose="00000500000000000000" pitchFamily="2" charset="-122"/>
                  <a:ea typeface="印品黑体" panose="00000500000000000000" pitchFamily="2" charset="-122"/>
                </a:rPr>
                <a:t>4</a:t>
              </a:r>
              <a:endParaRPr lang="zh-CN" altLang="en-US" sz="29999" dirty="0">
                <a:solidFill>
                  <a:schemeClr val="accent1"/>
                </a:solidFill>
                <a:latin typeface="印品黑体" panose="00000500000000000000" pitchFamily="2" charset="-122"/>
                <a:ea typeface="印品黑体" panose="00000500000000000000" pitchFamily="2" charset="-122"/>
              </a:endParaRPr>
            </a:p>
          </p:txBody>
        </p:sp>
        <p:grpSp>
          <p:nvGrpSpPr>
            <p:cNvPr id="17" name="组合 16">
              <a:extLst>
                <a:ext uri="{FF2B5EF4-FFF2-40B4-BE49-F238E27FC236}">
                  <a16:creationId xmlns:a16="http://schemas.microsoft.com/office/drawing/2014/main" id="{19DDA6AE-3282-BC24-0BF0-8DCF0383B9C0}"/>
                </a:ext>
              </a:extLst>
            </p:cNvPr>
            <p:cNvGrpSpPr/>
            <p:nvPr/>
          </p:nvGrpSpPr>
          <p:grpSpPr>
            <a:xfrm>
              <a:off x="5148263" y="2139056"/>
              <a:ext cx="5470263" cy="2200150"/>
              <a:chOff x="4305782" y="2128782"/>
              <a:chExt cx="5470263" cy="2200150"/>
            </a:xfrm>
          </p:grpSpPr>
          <p:sp>
            <p:nvSpPr>
              <p:cNvPr id="19" name="矩形 18">
                <a:extLst>
                  <a:ext uri="{FF2B5EF4-FFF2-40B4-BE49-F238E27FC236}">
                    <a16:creationId xmlns:a16="http://schemas.microsoft.com/office/drawing/2014/main" id="{693AD176-8AD8-334D-FA28-81D0A2B1DEFF}"/>
                  </a:ext>
                </a:extLst>
              </p:cNvPr>
              <p:cNvSpPr/>
              <p:nvPr/>
            </p:nvSpPr>
            <p:spPr>
              <a:xfrm>
                <a:off x="4509563" y="2248343"/>
                <a:ext cx="5266482"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印品黑体" panose="00000500000000000000" pitchFamily="2" charset="-122"/>
                  <a:ea typeface="印品黑体" panose="00000500000000000000" pitchFamily="2" charset="-122"/>
                </a:endParaRPr>
              </a:p>
            </p:txBody>
          </p:sp>
          <p:sp>
            <p:nvSpPr>
              <p:cNvPr id="20" name="矩形 19">
                <a:extLst>
                  <a:ext uri="{FF2B5EF4-FFF2-40B4-BE49-F238E27FC236}">
                    <a16:creationId xmlns:a16="http://schemas.microsoft.com/office/drawing/2014/main" id="{6CF1FB30-F71F-D43A-ADEC-08A333B26655}"/>
                  </a:ext>
                </a:extLst>
              </p:cNvPr>
              <p:cNvSpPr/>
              <p:nvPr/>
            </p:nvSpPr>
            <p:spPr>
              <a:xfrm>
                <a:off x="4305782" y="2128782"/>
                <a:ext cx="5177808" cy="2200150"/>
              </a:xfrm>
              <a:prstGeom prst="rect">
                <a:avLst/>
              </a:prstGeom>
              <a:noFill/>
              <a:ln>
                <a:solidFill>
                  <a:srgbClr val="F4F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grpSp>
        <p:sp>
          <p:nvSpPr>
            <p:cNvPr id="18" name="文本框 17">
              <a:extLst>
                <a:ext uri="{FF2B5EF4-FFF2-40B4-BE49-F238E27FC236}">
                  <a16:creationId xmlns:a16="http://schemas.microsoft.com/office/drawing/2014/main" id="{B556FD6E-8954-611E-B8A3-0AEFCA27FDDF}"/>
                </a:ext>
              </a:extLst>
            </p:cNvPr>
            <p:cNvSpPr txBox="1"/>
            <p:nvPr/>
          </p:nvSpPr>
          <p:spPr>
            <a:xfrm>
              <a:off x="6247718" y="2848972"/>
              <a:ext cx="5698463" cy="646331"/>
            </a:xfrm>
            <a:prstGeom prst="rect">
              <a:avLst/>
            </a:prstGeom>
            <a:noFill/>
          </p:spPr>
          <p:txBody>
            <a:bodyPr wrap="square" rtlCol="0">
              <a:spAutoFit/>
            </a:bodyPr>
            <a:lstStyle/>
            <a:p>
              <a:r>
                <a:rPr lang="zh-CN" altLang="en-US" sz="36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rPr>
                <a:t>算法效能</a:t>
              </a:r>
            </a:p>
          </p:txBody>
        </p:sp>
      </p:grpSp>
    </p:spTree>
    <p:extLst>
      <p:ext uri="{BB962C8B-B14F-4D97-AF65-F5344CB8AC3E}">
        <p14:creationId xmlns:p14="http://schemas.microsoft.com/office/powerpoint/2010/main" val="3059180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565E639-FF24-FFE6-1165-BE0697A17C86}"/>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450BF32-A6E3-FF0B-3CEA-1695E314B893}"/>
              </a:ext>
            </a:extLst>
          </p:cNvPr>
          <p:cNvSpPr txBox="1"/>
          <p:nvPr/>
        </p:nvSpPr>
        <p:spPr>
          <a:xfrm>
            <a:off x="1010036" y="153288"/>
            <a:ext cx="6227378" cy="521970"/>
          </a:xfrm>
          <a:prstGeom prst="rect">
            <a:avLst/>
          </a:prstGeom>
          <a:noFill/>
        </p:spPr>
        <p:txBody>
          <a:bodyPr wrap="square">
            <a:spAutoFit/>
          </a:bodyPr>
          <a:lstStyle/>
          <a:p>
            <a:pPr lvl="0" algn="just"/>
            <a:r>
              <a:rPr lang="zh-CN" altLang="zh-CN" sz="2800" kern="100" dirty="0">
                <a:effectLst/>
                <a:latin typeface="Times New Roman" panose="02020603050405020304" pitchFamily="18" charset="0"/>
                <a:ea typeface="宋体" panose="02010600030101010101" pitchFamily="2" charset="-122"/>
                <a:cs typeface="Arial" panose="020B0604020202020204" pitchFamily="34" charset="0"/>
              </a:rPr>
              <a:t>算法效能</a:t>
            </a:r>
          </a:p>
        </p:txBody>
      </p:sp>
      <p:sp>
        <p:nvSpPr>
          <p:cNvPr id="16" name="文本框 15">
            <a:extLst>
              <a:ext uri="{FF2B5EF4-FFF2-40B4-BE49-F238E27FC236}">
                <a16:creationId xmlns:a16="http://schemas.microsoft.com/office/drawing/2014/main" id="{A3296E8C-7B22-C734-1E64-FB3033AB6711}"/>
              </a:ext>
            </a:extLst>
          </p:cNvPr>
          <p:cNvSpPr txBox="1"/>
          <p:nvPr/>
        </p:nvSpPr>
        <p:spPr>
          <a:xfrm>
            <a:off x="2110948" y="5853949"/>
            <a:ext cx="2080338"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Arial" panose="020B0604020202020204" pitchFamily="34" charset="0"/>
              </a:rPr>
              <a:t>经纬度坐标匹配图</a:t>
            </a:r>
            <a:endParaRPr lang="zh-CN" altLang="en-US" dirty="0"/>
          </a:p>
        </p:txBody>
      </p:sp>
      <p:grpSp>
        <p:nvGrpSpPr>
          <p:cNvPr id="22" name="组合 21">
            <a:extLst>
              <a:ext uri="{FF2B5EF4-FFF2-40B4-BE49-F238E27FC236}">
                <a16:creationId xmlns:a16="http://schemas.microsoft.com/office/drawing/2014/main" id="{4D33BC68-598F-B63D-6465-8CBF41E795DB}"/>
              </a:ext>
            </a:extLst>
          </p:cNvPr>
          <p:cNvGrpSpPr/>
          <p:nvPr/>
        </p:nvGrpSpPr>
        <p:grpSpPr>
          <a:xfrm>
            <a:off x="10918790" y="363813"/>
            <a:ext cx="616364" cy="537684"/>
            <a:chOff x="3720691" y="2824413"/>
            <a:chExt cx="1341120" cy="1209172"/>
          </a:xfrm>
          <a:solidFill>
            <a:schemeClr val="accent1"/>
          </a:solidFill>
        </p:grpSpPr>
        <p:sp>
          <p:nvSpPr>
            <p:cNvPr id="23" name="Freeform 5">
              <a:extLst>
                <a:ext uri="{FF2B5EF4-FFF2-40B4-BE49-F238E27FC236}">
                  <a16:creationId xmlns:a16="http://schemas.microsoft.com/office/drawing/2014/main" id="{F9FECD2C-F544-21C8-355F-95F343839995}"/>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24" name="Freeform 5">
              <a:extLst>
                <a:ext uri="{FF2B5EF4-FFF2-40B4-BE49-F238E27FC236}">
                  <a16:creationId xmlns:a16="http://schemas.microsoft.com/office/drawing/2014/main" id="{6D736FB9-68CE-C259-5095-A1541B27190E}"/>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grpSp>
        <p:nvGrpSpPr>
          <p:cNvPr id="25" name="组合 24">
            <a:extLst>
              <a:ext uri="{FF2B5EF4-FFF2-40B4-BE49-F238E27FC236}">
                <a16:creationId xmlns:a16="http://schemas.microsoft.com/office/drawing/2014/main" id="{38B82B01-1E56-2794-BDC4-6D195365206B}"/>
              </a:ext>
            </a:extLst>
          </p:cNvPr>
          <p:cNvGrpSpPr/>
          <p:nvPr/>
        </p:nvGrpSpPr>
        <p:grpSpPr>
          <a:xfrm>
            <a:off x="295407" y="136525"/>
            <a:ext cx="670385" cy="604428"/>
            <a:chOff x="5424755" y="1340768"/>
            <a:chExt cx="670560" cy="604586"/>
          </a:xfrm>
        </p:grpSpPr>
        <p:grpSp>
          <p:nvGrpSpPr>
            <p:cNvPr id="26" name="组合 25">
              <a:extLst>
                <a:ext uri="{FF2B5EF4-FFF2-40B4-BE49-F238E27FC236}">
                  <a16:creationId xmlns:a16="http://schemas.microsoft.com/office/drawing/2014/main" id="{54D20AF1-B4D3-D7F7-9F57-30444607CFE3}"/>
                </a:ext>
              </a:extLst>
            </p:cNvPr>
            <p:cNvGrpSpPr/>
            <p:nvPr/>
          </p:nvGrpSpPr>
          <p:grpSpPr>
            <a:xfrm>
              <a:off x="5424755" y="1340768"/>
              <a:ext cx="670560" cy="604586"/>
              <a:chOff x="3720691" y="2824413"/>
              <a:chExt cx="1341120" cy="1209172"/>
            </a:xfrm>
          </p:grpSpPr>
          <p:sp>
            <p:nvSpPr>
              <p:cNvPr id="28" name="Freeform 5">
                <a:extLst>
                  <a:ext uri="{FF2B5EF4-FFF2-40B4-BE49-F238E27FC236}">
                    <a16:creationId xmlns:a16="http://schemas.microsoft.com/office/drawing/2014/main" id="{90ED3E94-F2C3-E430-3DDE-9F63958E5CC1}"/>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5">
                <a:extLst>
                  <a:ext uri="{FF2B5EF4-FFF2-40B4-BE49-F238E27FC236}">
                    <a16:creationId xmlns:a16="http://schemas.microsoft.com/office/drawing/2014/main" id="{ACB0576B-A131-AB03-0F70-B532108512EF}"/>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7" name="Freeform 5">
              <a:extLst>
                <a:ext uri="{FF2B5EF4-FFF2-40B4-BE49-F238E27FC236}">
                  <a16:creationId xmlns:a16="http://schemas.microsoft.com/office/drawing/2014/main" id="{E50E867C-997E-EA5B-383E-FB2216F79592}"/>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0" name="Freeform 126">
            <a:extLst>
              <a:ext uri="{FF2B5EF4-FFF2-40B4-BE49-F238E27FC236}">
                <a16:creationId xmlns:a16="http://schemas.microsoft.com/office/drawing/2014/main" id="{BDFD4AA2-401F-9B97-D887-3468C7F5A0DB}"/>
              </a:ext>
            </a:extLst>
          </p:cNvPr>
          <p:cNvSpPr>
            <a:spLocks noChangeAspect="1" noEditPoints="1"/>
          </p:cNvSpPr>
          <p:nvPr/>
        </p:nvSpPr>
        <p:spPr bwMode="auto">
          <a:xfrm>
            <a:off x="499504" y="297515"/>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EF577384-74AB-D1BF-F3CC-9F312B68F211}"/>
              </a:ext>
            </a:extLst>
          </p:cNvPr>
          <p:cNvSpPr txBox="1"/>
          <p:nvPr/>
        </p:nvSpPr>
        <p:spPr>
          <a:xfrm>
            <a:off x="6152606" y="2534198"/>
            <a:ext cx="5074920" cy="1631216"/>
          </a:xfrm>
          <a:prstGeom prst="rect">
            <a:avLst/>
          </a:prstGeom>
          <a:noFill/>
        </p:spPr>
        <p:txBody>
          <a:bodyPr wrap="square">
            <a:spAutoFit/>
          </a:bodyPr>
          <a:lstStyle/>
          <a:p>
            <a:r>
              <a:rPr lang="zh-CN" altLang="en-US" sz="2000" dirty="0">
                <a:effectLst/>
                <a:latin typeface="Times New Roman" panose="02020603050405020304" pitchFamily="18" charset="0"/>
                <a:ea typeface="宋体" panose="02010600030101010101" pitchFamily="2" charset="-122"/>
                <a:cs typeface="Arial" panose="020B0604020202020204" pitchFamily="34" charset="0"/>
              </a:rPr>
              <a:t>      </a:t>
            </a:r>
            <a:r>
              <a:rPr lang="zh-CN" altLang="en-US" sz="2000" dirty="0">
                <a:latin typeface="Times New Roman" panose="02020603050405020304" pitchFamily="18" charset="0"/>
                <a:ea typeface="宋体" panose="02010600030101010101" pitchFamily="2" charset="-122"/>
                <a:cs typeface="Arial" panose="020B0604020202020204" pitchFamily="34" charset="0"/>
              </a:rPr>
              <a:t>  </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将标定数据的真实经纬度坐标与从雷达数据中识别和追踪得到的相应的数据的经纬度坐标放在一起比较</a:t>
            </a:r>
            <a:r>
              <a:rPr lang="zh-CN" altLang="en-US" sz="2000" dirty="0">
                <a:latin typeface="Times New Roman" panose="02020603050405020304" pitchFamily="18" charset="0"/>
                <a:ea typeface="宋体" panose="02010600030101010101" pitchFamily="2" charset="-122"/>
                <a:cs typeface="Arial" panose="020B0604020202020204" pitchFamily="34" charset="0"/>
              </a:rPr>
              <a:t>，得到左图</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。如图，</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二者重合地相当好，且位置估计的总正确率来到了</a:t>
            </a:r>
            <a:r>
              <a:rPr lang="en-US"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98.60%</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a:t>
            </a:r>
            <a:endParaRPr lang="zh-CN" altLang="en-US" sz="2000" dirty="0"/>
          </a:p>
        </p:txBody>
      </p:sp>
      <p:pic>
        <p:nvPicPr>
          <p:cNvPr id="5" name="图片 4">
            <a:extLst>
              <a:ext uri="{FF2B5EF4-FFF2-40B4-BE49-F238E27FC236}">
                <a16:creationId xmlns:a16="http://schemas.microsoft.com/office/drawing/2014/main" id="{30141FAA-60CC-2809-6D6D-3B05D080F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04" y="967109"/>
            <a:ext cx="5303226" cy="4558832"/>
          </a:xfrm>
          <a:prstGeom prst="rect">
            <a:avLst/>
          </a:prstGeom>
        </p:spPr>
      </p:pic>
    </p:spTree>
    <p:extLst>
      <p:ext uri="{BB962C8B-B14F-4D97-AF65-F5344CB8AC3E}">
        <p14:creationId xmlns:p14="http://schemas.microsoft.com/office/powerpoint/2010/main" val="81553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565E639-FF24-FFE6-1165-BE0697A17C86}"/>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450BF32-A6E3-FF0B-3CEA-1695E314B893}"/>
              </a:ext>
            </a:extLst>
          </p:cNvPr>
          <p:cNvSpPr txBox="1"/>
          <p:nvPr/>
        </p:nvSpPr>
        <p:spPr>
          <a:xfrm>
            <a:off x="1010036" y="153288"/>
            <a:ext cx="6227378" cy="521970"/>
          </a:xfrm>
          <a:prstGeom prst="rect">
            <a:avLst/>
          </a:prstGeom>
          <a:noFill/>
        </p:spPr>
        <p:txBody>
          <a:bodyPr wrap="square">
            <a:spAutoFit/>
          </a:bodyPr>
          <a:lstStyle/>
          <a:p>
            <a:pPr lvl="0" algn="just"/>
            <a:r>
              <a:rPr lang="zh-CN" altLang="zh-CN" sz="2800" kern="100" dirty="0">
                <a:effectLst/>
                <a:latin typeface="Times New Roman" panose="02020603050405020304" pitchFamily="18" charset="0"/>
                <a:ea typeface="宋体" panose="02010600030101010101" pitchFamily="2" charset="-122"/>
                <a:cs typeface="Arial" panose="020B0604020202020204" pitchFamily="34" charset="0"/>
              </a:rPr>
              <a:t>算法效能</a:t>
            </a:r>
          </a:p>
        </p:txBody>
      </p:sp>
      <p:sp>
        <p:nvSpPr>
          <p:cNvPr id="21" name="文本框 20">
            <a:extLst>
              <a:ext uri="{FF2B5EF4-FFF2-40B4-BE49-F238E27FC236}">
                <a16:creationId xmlns:a16="http://schemas.microsoft.com/office/drawing/2014/main" id="{A956AE72-10A1-D0CF-06BE-81018C79A75D}"/>
              </a:ext>
            </a:extLst>
          </p:cNvPr>
          <p:cNvSpPr txBox="1"/>
          <p:nvPr/>
        </p:nvSpPr>
        <p:spPr>
          <a:xfrm>
            <a:off x="7693979" y="5357221"/>
            <a:ext cx="1976067" cy="369332"/>
          </a:xfrm>
          <a:prstGeom prst="rect">
            <a:avLst/>
          </a:prstGeom>
          <a:noFill/>
        </p:spPr>
        <p:txBody>
          <a:bodyPr wrap="square" rIns="0">
            <a:spAutoFit/>
          </a:bodyPr>
          <a:lstStyle/>
          <a:p>
            <a:pPr marL="0" lvl="1"/>
            <a:r>
              <a:rPr lang="zh-CN" altLang="zh-CN" sz="1800" kern="100" dirty="0">
                <a:effectLst/>
                <a:latin typeface="Times New Roman" panose="02020603050405020304" pitchFamily="18" charset="0"/>
                <a:ea typeface="宋体" panose="02010600030101010101" pitchFamily="2" charset="-122"/>
                <a:cs typeface="Arial" panose="020B0604020202020204" pitchFamily="34" charset="0"/>
              </a:rPr>
              <a:t>追踪连续性</a:t>
            </a:r>
            <a:r>
              <a:rPr lang="zh-CN" altLang="en-US" sz="1800" kern="100" dirty="0">
                <a:effectLst/>
                <a:latin typeface="Times New Roman" panose="02020603050405020304" pitchFamily="18" charset="0"/>
                <a:ea typeface="宋体" panose="02010600030101010101" pitchFamily="2" charset="-122"/>
                <a:cs typeface="Arial" panose="020B0604020202020204" pitchFamily="34" charset="0"/>
              </a:rPr>
              <a:t>示意图</a:t>
            </a:r>
            <a:endParaRPr lang="zh-CN" altLang="zh-CN" sz="1800" kern="100" dirty="0">
              <a:effectLst/>
              <a:latin typeface="Times New Roman" panose="02020603050405020304" pitchFamily="18" charset="0"/>
              <a:ea typeface="宋体" panose="02010600030101010101" pitchFamily="2" charset="-122"/>
              <a:cs typeface="Arial" panose="020B0604020202020204" pitchFamily="34" charset="0"/>
            </a:endParaRPr>
          </a:p>
        </p:txBody>
      </p:sp>
      <p:grpSp>
        <p:nvGrpSpPr>
          <p:cNvPr id="22" name="组合 21">
            <a:extLst>
              <a:ext uri="{FF2B5EF4-FFF2-40B4-BE49-F238E27FC236}">
                <a16:creationId xmlns:a16="http://schemas.microsoft.com/office/drawing/2014/main" id="{4D33BC68-598F-B63D-6465-8CBF41E795DB}"/>
              </a:ext>
            </a:extLst>
          </p:cNvPr>
          <p:cNvGrpSpPr/>
          <p:nvPr/>
        </p:nvGrpSpPr>
        <p:grpSpPr>
          <a:xfrm>
            <a:off x="10918790" y="363813"/>
            <a:ext cx="616364" cy="537684"/>
            <a:chOff x="3720691" y="2824413"/>
            <a:chExt cx="1341120" cy="1209172"/>
          </a:xfrm>
          <a:solidFill>
            <a:schemeClr val="accent1"/>
          </a:solidFill>
        </p:grpSpPr>
        <p:sp>
          <p:nvSpPr>
            <p:cNvPr id="23" name="Freeform 5">
              <a:extLst>
                <a:ext uri="{FF2B5EF4-FFF2-40B4-BE49-F238E27FC236}">
                  <a16:creationId xmlns:a16="http://schemas.microsoft.com/office/drawing/2014/main" id="{F9FECD2C-F544-21C8-355F-95F343839995}"/>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24" name="Freeform 5">
              <a:extLst>
                <a:ext uri="{FF2B5EF4-FFF2-40B4-BE49-F238E27FC236}">
                  <a16:creationId xmlns:a16="http://schemas.microsoft.com/office/drawing/2014/main" id="{6D736FB9-68CE-C259-5095-A1541B27190E}"/>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grpSp>
        <p:nvGrpSpPr>
          <p:cNvPr id="25" name="组合 24">
            <a:extLst>
              <a:ext uri="{FF2B5EF4-FFF2-40B4-BE49-F238E27FC236}">
                <a16:creationId xmlns:a16="http://schemas.microsoft.com/office/drawing/2014/main" id="{38B82B01-1E56-2794-BDC4-6D195365206B}"/>
              </a:ext>
            </a:extLst>
          </p:cNvPr>
          <p:cNvGrpSpPr/>
          <p:nvPr/>
        </p:nvGrpSpPr>
        <p:grpSpPr>
          <a:xfrm>
            <a:off x="295407" y="136525"/>
            <a:ext cx="670385" cy="604428"/>
            <a:chOff x="5424755" y="1340768"/>
            <a:chExt cx="670560" cy="604586"/>
          </a:xfrm>
        </p:grpSpPr>
        <p:grpSp>
          <p:nvGrpSpPr>
            <p:cNvPr id="26" name="组合 25">
              <a:extLst>
                <a:ext uri="{FF2B5EF4-FFF2-40B4-BE49-F238E27FC236}">
                  <a16:creationId xmlns:a16="http://schemas.microsoft.com/office/drawing/2014/main" id="{54D20AF1-B4D3-D7F7-9F57-30444607CFE3}"/>
                </a:ext>
              </a:extLst>
            </p:cNvPr>
            <p:cNvGrpSpPr/>
            <p:nvPr/>
          </p:nvGrpSpPr>
          <p:grpSpPr>
            <a:xfrm>
              <a:off x="5424755" y="1340768"/>
              <a:ext cx="670560" cy="604586"/>
              <a:chOff x="3720691" y="2824413"/>
              <a:chExt cx="1341120" cy="1209172"/>
            </a:xfrm>
          </p:grpSpPr>
          <p:sp>
            <p:nvSpPr>
              <p:cNvPr id="28" name="Freeform 5">
                <a:extLst>
                  <a:ext uri="{FF2B5EF4-FFF2-40B4-BE49-F238E27FC236}">
                    <a16:creationId xmlns:a16="http://schemas.microsoft.com/office/drawing/2014/main" id="{90ED3E94-F2C3-E430-3DDE-9F63958E5CC1}"/>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5">
                <a:extLst>
                  <a:ext uri="{FF2B5EF4-FFF2-40B4-BE49-F238E27FC236}">
                    <a16:creationId xmlns:a16="http://schemas.microsoft.com/office/drawing/2014/main" id="{ACB0576B-A131-AB03-0F70-B532108512EF}"/>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7" name="Freeform 5">
              <a:extLst>
                <a:ext uri="{FF2B5EF4-FFF2-40B4-BE49-F238E27FC236}">
                  <a16:creationId xmlns:a16="http://schemas.microsoft.com/office/drawing/2014/main" id="{E50E867C-997E-EA5B-383E-FB2216F79592}"/>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0" name="Freeform 126">
            <a:extLst>
              <a:ext uri="{FF2B5EF4-FFF2-40B4-BE49-F238E27FC236}">
                <a16:creationId xmlns:a16="http://schemas.microsoft.com/office/drawing/2014/main" id="{BDFD4AA2-401F-9B97-D887-3468C7F5A0DB}"/>
              </a:ext>
            </a:extLst>
          </p:cNvPr>
          <p:cNvSpPr>
            <a:spLocks noChangeAspect="1" noEditPoints="1"/>
          </p:cNvSpPr>
          <p:nvPr/>
        </p:nvSpPr>
        <p:spPr bwMode="auto">
          <a:xfrm>
            <a:off x="499504" y="297515"/>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CF93AEBF-0924-6DD4-C239-212E02637B26}"/>
              </a:ext>
            </a:extLst>
          </p:cNvPr>
          <p:cNvSpPr txBox="1"/>
          <p:nvPr/>
        </p:nvSpPr>
        <p:spPr>
          <a:xfrm>
            <a:off x="499504" y="1230710"/>
            <a:ext cx="5286689" cy="1015663"/>
          </a:xfrm>
          <a:prstGeom prst="rect">
            <a:avLst/>
          </a:prstGeom>
          <a:noFill/>
        </p:spPr>
        <p:txBody>
          <a:bodyPr wrap="square">
            <a:spAutoFit/>
          </a:bodyPr>
          <a:lstStyle/>
          <a:p>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创立了一个评价算法识别和追踪效能的定量指标</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，即追踪的连续性。它是指对于同一段追踪轨迹，其终点与起点的距离之差。</a:t>
            </a:r>
            <a:endParaRPr lang="zh-CN" altLang="en-US" sz="2000" dirty="0"/>
          </a:p>
        </p:txBody>
      </p:sp>
      <p:sp>
        <p:nvSpPr>
          <p:cNvPr id="10" name="文本框 9">
            <a:extLst>
              <a:ext uri="{FF2B5EF4-FFF2-40B4-BE49-F238E27FC236}">
                <a16:creationId xmlns:a16="http://schemas.microsoft.com/office/drawing/2014/main" id="{4DF63EE3-E5D1-2071-18AA-2B51C5664217}"/>
              </a:ext>
            </a:extLst>
          </p:cNvPr>
          <p:cNvSpPr txBox="1"/>
          <p:nvPr/>
        </p:nvSpPr>
        <p:spPr>
          <a:xfrm>
            <a:off x="499504" y="2606822"/>
            <a:ext cx="5074920" cy="1631216"/>
          </a:xfrm>
          <a:prstGeom prst="rect">
            <a:avLst/>
          </a:prstGeom>
          <a:noFill/>
        </p:spPr>
        <p:txBody>
          <a:bodyPr wrap="square">
            <a:spAutoFit/>
          </a:bodyPr>
          <a:lstStyle/>
          <a:p>
            <a:r>
              <a:rPr lang="zh-CN" altLang="en-US" sz="2000" dirty="0">
                <a:effectLst/>
                <a:latin typeface="Times New Roman" panose="02020603050405020304" pitchFamily="18" charset="0"/>
                <a:ea typeface="宋体" panose="02010600030101010101" pitchFamily="2" charset="-122"/>
                <a:cs typeface="Arial" panose="020B0604020202020204" pitchFamily="34" charset="0"/>
              </a:rPr>
              <a:t>        将</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所有目标的追踪起点和追踪终点的连线绘制</a:t>
            </a:r>
            <a:r>
              <a:rPr lang="zh-CN" altLang="en-US" sz="2000" dirty="0">
                <a:effectLst/>
                <a:latin typeface="Times New Roman" panose="02020603050405020304" pitchFamily="18" charset="0"/>
                <a:ea typeface="宋体" panose="02010600030101010101" pitchFamily="2" charset="-122"/>
                <a:cs typeface="Arial" panose="020B0604020202020204" pitchFamily="34" charset="0"/>
              </a:rPr>
              <a:t>成右图</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。可以</a:t>
            </a:r>
            <a:r>
              <a:rPr lang="zh-CN" altLang="en-US" sz="2000" dirty="0">
                <a:latin typeface="Times New Roman" panose="02020603050405020304" pitchFamily="18" charset="0"/>
                <a:ea typeface="宋体" panose="02010600030101010101" pitchFamily="2" charset="-122"/>
                <a:cs typeface="Arial" panose="020B0604020202020204" pitchFamily="34" charset="0"/>
              </a:rPr>
              <a:t>观察到</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对于大部分目标，我们的算法能识别并追踪到它们在</a:t>
            </a:r>
            <a:r>
              <a:rPr lang="en-US"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400</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米道路上的大部分轨迹</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。定量而言，这些连线的平均值是</a:t>
            </a:r>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189m</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a:t>
            </a:r>
            <a:endParaRPr lang="zh-CN" altLang="en-US" sz="2000" dirty="0"/>
          </a:p>
        </p:txBody>
      </p:sp>
      <p:pic>
        <p:nvPicPr>
          <p:cNvPr id="5" name="图片 4">
            <a:extLst>
              <a:ext uri="{FF2B5EF4-FFF2-40B4-BE49-F238E27FC236}">
                <a16:creationId xmlns:a16="http://schemas.microsoft.com/office/drawing/2014/main" id="{E860089D-9C34-6004-2F63-F9E4435D1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552" y="1116151"/>
            <a:ext cx="5074920" cy="3944305"/>
          </a:xfrm>
          <a:prstGeom prst="rect">
            <a:avLst/>
          </a:prstGeom>
        </p:spPr>
      </p:pic>
    </p:spTree>
    <p:extLst>
      <p:ext uri="{BB962C8B-B14F-4D97-AF65-F5344CB8AC3E}">
        <p14:creationId xmlns:p14="http://schemas.microsoft.com/office/powerpoint/2010/main" val="179166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565E639-FF24-FFE6-1165-BE0697A17C86}"/>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450BF32-A6E3-FF0B-3CEA-1695E314B893}"/>
              </a:ext>
            </a:extLst>
          </p:cNvPr>
          <p:cNvSpPr txBox="1"/>
          <p:nvPr/>
        </p:nvSpPr>
        <p:spPr>
          <a:xfrm>
            <a:off x="1010036" y="153288"/>
            <a:ext cx="6227378" cy="521970"/>
          </a:xfrm>
          <a:prstGeom prst="rect">
            <a:avLst/>
          </a:prstGeom>
          <a:noFill/>
        </p:spPr>
        <p:txBody>
          <a:bodyPr wrap="square">
            <a:spAutoFit/>
          </a:bodyPr>
          <a:lstStyle/>
          <a:p>
            <a:pPr lvl="0" algn="just"/>
            <a:r>
              <a:rPr lang="zh-CN" altLang="zh-CN" sz="2800" kern="100" dirty="0">
                <a:effectLst/>
                <a:latin typeface="Times New Roman" panose="02020603050405020304" pitchFamily="18" charset="0"/>
                <a:ea typeface="宋体" panose="02010600030101010101" pitchFamily="2" charset="-122"/>
                <a:cs typeface="Arial" panose="020B0604020202020204" pitchFamily="34" charset="0"/>
              </a:rPr>
              <a:t>算法效能</a:t>
            </a:r>
          </a:p>
        </p:txBody>
      </p:sp>
      <p:sp>
        <p:nvSpPr>
          <p:cNvPr id="20" name="文本框 19">
            <a:extLst>
              <a:ext uri="{FF2B5EF4-FFF2-40B4-BE49-F238E27FC236}">
                <a16:creationId xmlns:a16="http://schemas.microsoft.com/office/drawing/2014/main" id="{FC9170ED-B1A5-AA50-93DC-173E1160C7B3}"/>
              </a:ext>
            </a:extLst>
          </p:cNvPr>
          <p:cNvSpPr txBox="1"/>
          <p:nvPr/>
        </p:nvSpPr>
        <p:spPr>
          <a:xfrm>
            <a:off x="1140326" y="876792"/>
            <a:ext cx="6097088" cy="369332"/>
          </a:xfrm>
          <a:prstGeom prst="rect">
            <a:avLst/>
          </a:prstGeom>
          <a:noFill/>
        </p:spPr>
        <p:txBody>
          <a:bodyPr wrap="square">
            <a:spAutoFit/>
          </a:bodyPr>
          <a:lstStyle/>
          <a:p>
            <a:endParaRPr lang="zh-CN" altLang="en-US" dirty="0"/>
          </a:p>
        </p:txBody>
      </p:sp>
      <p:grpSp>
        <p:nvGrpSpPr>
          <p:cNvPr id="22" name="组合 21">
            <a:extLst>
              <a:ext uri="{FF2B5EF4-FFF2-40B4-BE49-F238E27FC236}">
                <a16:creationId xmlns:a16="http://schemas.microsoft.com/office/drawing/2014/main" id="{35FEAF4E-16C6-0DD9-D9B5-D3E4DDA3C86D}"/>
              </a:ext>
            </a:extLst>
          </p:cNvPr>
          <p:cNvGrpSpPr/>
          <p:nvPr/>
        </p:nvGrpSpPr>
        <p:grpSpPr>
          <a:xfrm>
            <a:off x="10873782" y="153288"/>
            <a:ext cx="616364" cy="537684"/>
            <a:chOff x="3720691" y="2824413"/>
            <a:chExt cx="1341120" cy="1209172"/>
          </a:xfrm>
          <a:solidFill>
            <a:schemeClr val="accent1"/>
          </a:solidFill>
        </p:grpSpPr>
        <p:sp>
          <p:nvSpPr>
            <p:cNvPr id="23" name="Freeform 5">
              <a:extLst>
                <a:ext uri="{FF2B5EF4-FFF2-40B4-BE49-F238E27FC236}">
                  <a16:creationId xmlns:a16="http://schemas.microsoft.com/office/drawing/2014/main" id="{4AE7F518-61E6-1D72-AF89-CF7ECA5E0083}"/>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24" name="Freeform 5">
              <a:extLst>
                <a:ext uri="{FF2B5EF4-FFF2-40B4-BE49-F238E27FC236}">
                  <a16:creationId xmlns:a16="http://schemas.microsoft.com/office/drawing/2014/main" id="{791153A1-D470-3B95-4833-B8AD363E852E}"/>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方正兰亭黑简体" panose="02000000000000000000" pitchFamily="2" charset="-122"/>
                <a:ea typeface="方正兰亭黑简体" panose="02000000000000000000" pitchFamily="2" charset="-122"/>
              </a:endParaRPr>
            </a:p>
          </p:txBody>
        </p:sp>
      </p:grpSp>
      <p:grpSp>
        <p:nvGrpSpPr>
          <p:cNvPr id="25" name="组合 24">
            <a:extLst>
              <a:ext uri="{FF2B5EF4-FFF2-40B4-BE49-F238E27FC236}">
                <a16:creationId xmlns:a16="http://schemas.microsoft.com/office/drawing/2014/main" id="{F3227054-4F9F-E511-21FF-7AB7F9AFEE50}"/>
              </a:ext>
            </a:extLst>
          </p:cNvPr>
          <p:cNvGrpSpPr/>
          <p:nvPr/>
        </p:nvGrpSpPr>
        <p:grpSpPr>
          <a:xfrm>
            <a:off x="295407" y="136525"/>
            <a:ext cx="670385" cy="604428"/>
            <a:chOff x="5424755" y="1340768"/>
            <a:chExt cx="670560" cy="604586"/>
          </a:xfrm>
        </p:grpSpPr>
        <p:grpSp>
          <p:nvGrpSpPr>
            <p:cNvPr id="26" name="组合 25">
              <a:extLst>
                <a:ext uri="{FF2B5EF4-FFF2-40B4-BE49-F238E27FC236}">
                  <a16:creationId xmlns:a16="http://schemas.microsoft.com/office/drawing/2014/main" id="{3560DEF1-53FF-3C29-615A-0C5FB61DCDB1}"/>
                </a:ext>
              </a:extLst>
            </p:cNvPr>
            <p:cNvGrpSpPr/>
            <p:nvPr/>
          </p:nvGrpSpPr>
          <p:grpSpPr>
            <a:xfrm>
              <a:off x="5424755" y="1340768"/>
              <a:ext cx="670560" cy="604586"/>
              <a:chOff x="3720691" y="2824413"/>
              <a:chExt cx="1341120" cy="1209172"/>
            </a:xfrm>
          </p:grpSpPr>
          <p:sp>
            <p:nvSpPr>
              <p:cNvPr id="28" name="Freeform 5">
                <a:extLst>
                  <a:ext uri="{FF2B5EF4-FFF2-40B4-BE49-F238E27FC236}">
                    <a16:creationId xmlns:a16="http://schemas.microsoft.com/office/drawing/2014/main" id="{660B926D-B634-A006-E3CD-0A5929E3B448}"/>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5">
                <a:extLst>
                  <a:ext uri="{FF2B5EF4-FFF2-40B4-BE49-F238E27FC236}">
                    <a16:creationId xmlns:a16="http://schemas.microsoft.com/office/drawing/2014/main" id="{DE4DD853-D8DF-A3A6-3400-F5277363E169}"/>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7" name="Freeform 5">
              <a:extLst>
                <a:ext uri="{FF2B5EF4-FFF2-40B4-BE49-F238E27FC236}">
                  <a16:creationId xmlns:a16="http://schemas.microsoft.com/office/drawing/2014/main" id="{DFE43712-4409-5A0E-9AC1-94DBF149490B}"/>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0" name="Freeform 126">
            <a:extLst>
              <a:ext uri="{FF2B5EF4-FFF2-40B4-BE49-F238E27FC236}">
                <a16:creationId xmlns:a16="http://schemas.microsoft.com/office/drawing/2014/main" id="{BD82FA03-DBA0-A7D5-86C5-63EA335D2788}"/>
              </a:ext>
            </a:extLst>
          </p:cNvPr>
          <p:cNvSpPr>
            <a:spLocks noChangeAspect="1" noEditPoints="1"/>
          </p:cNvSpPr>
          <p:nvPr/>
        </p:nvSpPr>
        <p:spPr bwMode="auto">
          <a:xfrm>
            <a:off x="499504" y="297515"/>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06942952-F664-9E11-6DF4-825D03003165}"/>
              </a:ext>
            </a:extLst>
          </p:cNvPr>
          <p:cNvSpPr txBox="1"/>
          <p:nvPr/>
        </p:nvSpPr>
        <p:spPr>
          <a:xfrm>
            <a:off x="6051805" y="5693457"/>
            <a:ext cx="3391166"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Arial" panose="020B0604020202020204" pitchFamily="34" charset="0"/>
              </a:rPr>
              <a:t>目标的识别和追踪的动态示意图</a:t>
            </a:r>
            <a:endParaRPr lang="zh-CN" altLang="en-US" dirty="0"/>
          </a:p>
        </p:txBody>
      </p:sp>
      <p:sp>
        <p:nvSpPr>
          <p:cNvPr id="15" name="文本框 14">
            <a:extLst>
              <a:ext uri="{FF2B5EF4-FFF2-40B4-BE49-F238E27FC236}">
                <a16:creationId xmlns:a16="http://schemas.microsoft.com/office/drawing/2014/main" id="{3E3A14CC-53FA-8095-A0F3-B0EC04F28727}"/>
              </a:ext>
            </a:extLst>
          </p:cNvPr>
          <p:cNvSpPr txBox="1"/>
          <p:nvPr/>
        </p:nvSpPr>
        <p:spPr>
          <a:xfrm>
            <a:off x="215819" y="989485"/>
            <a:ext cx="3285290" cy="4093428"/>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cs typeface="Arial" panose="020B0604020202020204" pitchFamily="34" charset="0"/>
              </a:rPr>
              <a:t>        如图</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，雷达数据中的确有十分多的噪声，同时在追踪途中会出现失败的情况，另外，构成同一目标的多个雷达数据点，其分布也是杂乱无章的。</a:t>
            </a:r>
            <a:endParaRPr lang="en-US" altLang="zh-CN" sz="2000" dirty="0">
              <a:effectLst/>
              <a:latin typeface="Times New Roman" panose="02020603050405020304" pitchFamily="18" charset="0"/>
              <a:ea typeface="宋体" panose="02010600030101010101" pitchFamily="2" charset="-122"/>
              <a:cs typeface="Arial" panose="020B0604020202020204" pitchFamily="34" charset="0"/>
            </a:endParaRPr>
          </a:p>
          <a:p>
            <a:r>
              <a:rPr lang="en-US" altLang="zh-CN" sz="2000" dirty="0">
                <a:solidFill>
                  <a:srgbClr val="FF0000"/>
                </a:solidFill>
                <a:latin typeface="Times New Roman" panose="02020603050405020304" pitchFamily="18" charset="0"/>
                <a:ea typeface="宋体" panose="02010600030101010101" pitchFamily="2" charset="-122"/>
                <a:cs typeface="Arial" panose="020B0604020202020204" pitchFamily="34" charset="0"/>
              </a:rPr>
              <a:t>        </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我们的算法能在这种恶劣的条件下，利用卡夫曼滤波改善目标的位置识别的精度，允许追踪过程中出现失败以对目标进行连续追踪，继而能很好地完成该赛题的任务</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a:t>
            </a:r>
            <a:endParaRPr lang="zh-CN" altLang="en-US" sz="2000" dirty="0"/>
          </a:p>
        </p:txBody>
      </p:sp>
      <p:pic>
        <p:nvPicPr>
          <p:cNvPr id="6" name="图片 5">
            <a:extLst>
              <a:ext uri="{FF2B5EF4-FFF2-40B4-BE49-F238E27FC236}">
                <a16:creationId xmlns:a16="http://schemas.microsoft.com/office/drawing/2014/main" id="{98071F75-705D-5621-8235-B3F84DD177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01110" y="887620"/>
            <a:ext cx="8492556" cy="4383471"/>
          </a:xfrm>
          <a:prstGeom prst="rect">
            <a:avLst/>
          </a:prstGeom>
        </p:spPr>
      </p:pic>
    </p:spTree>
    <p:extLst>
      <p:ext uri="{BB962C8B-B14F-4D97-AF65-F5344CB8AC3E}">
        <p14:creationId xmlns:p14="http://schemas.microsoft.com/office/powerpoint/2010/main" val="420728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761B1461-754E-9967-FC0E-82371B4BAE13}"/>
              </a:ext>
            </a:extLst>
          </p:cNvPr>
          <p:cNvGrpSpPr/>
          <p:nvPr/>
        </p:nvGrpSpPr>
        <p:grpSpPr>
          <a:xfrm>
            <a:off x="2775301" y="982921"/>
            <a:ext cx="7978535" cy="4708853"/>
            <a:chOff x="3967646" y="878374"/>
            <a:chExt cx="7978535" cy="4708853"/>
          </a:xfrm>
        </p:grpSpPr>
        <p:sp>
          <p:nvSpPr>
            <p:cNvPr id="16" name="文本框 15">
              <a:extLst>
                <a:ext uri="{FF2B5EF4-FFF2-40B4-BE49-F238E27FC236}">
                  <a16:creationId xmlns:a16="http://schemas.microsoft.com/office/drawing/2014/main" id="{E2F518F7-95FD-7DB5-8961-7324D5CF8D02}"/>
                </a:ext>
              </a:extLst>
            </p:cNvPr>
            <p:cNvSpPr txBox="1"/>
            <p:nvPr/>
          </p:nvSpPr>
          <p:spPr>
            <a:xfrm>
              <a:off x="3967646" y="878374"/>
              <a:ext cx="2440092" cy="4708853"/>
            </a:xfrm>
            <a:prstGeom prst="rect">
              <a:avLst/>
            </a:prstGeom>
            <a:noFill/>
          </p:spPr>
          <p:txBody>
            <a:bodyPr wrap="none" rtlCol="0">
              <a:spAutoFit/>
            </a:bodyPr>
            <a:lstStyle/>
            <a:p>
              <a:r>
                <a:rPr lang="en-US" altLang="zh-CN" sz="29999" dirty="0">
                  <a:solidFill>
                    <a:schemeClr val="accent1"/>
                  </a:solidFill>
                  <a:latin typeface="印品黑体" panose="00000500000000000000" pitchFamily="2" charset="-122"/>
                  <a:ea typeface="印品黑体" panose="00000500000000000000" pitchFamily="2" charset="-122"/>
                </a:rPr>
                <a:t>5</a:t>
              </a:r>
              <a:endParaRPr lang="zh-CN" altLang="en-US" sz="29999" dirty="0">
                <a:solidFill>
                  <a:schemeClr val="accent1"/>
                </a:solidFill>
                <a:latin typeface="印品黑体" panose="00000500000000000000" pitchFamily="2" charset="-122"/>
                <a:ea typeface="印品黑体" panose="00000500000000000000" pitchFamily="2" charset="-122"/>
              </a:endParaRPr>
            </a:p>
          </p:txBody>
        </p:sp>
        <p:grpSp>
          <p:nvGrpSpPr>
            <p:cNvPr id="17" name="组合 16">
              <a:extLst>
                <a:ext uri="{FF2B5EF4-FFF2-40B4-BE49-F238E27FC236}">
                  <a16:creationId xmlns:a16="http://schemas.microsoft.com/office/drawing/2014/main" id="{19DDA6AE-3282-BC24-0BF0-8DCF0383B9C0}"/>
                </a:ext>
              </a:extLst>
            </p:cNvPr>
            <p:cNvGrpSpPr/>
            <p:nvPr/>
          </p:nvGrpSpPr>
          <p:grpSpPr>
            <a:xfrm>
              <a:off x="5148262" y="2112873"/>
              <a:ext cx="6712082" cy="2226333"/>
              <a:chOff x="4305781" y="2102599"/>
              <a:chExt cx="6712082" cy="2226333"/>
            </a:xfrm>
          </p:grpSpPr>
          <p:sp>
            <p:nvSpPr>
              <p:cNvPr id="19" name="矩形 18">
                <a:extLst>
                  <a:ext uri="{FF2B5EF4-FFF2-40B4-BE49-F238E27FC236}">
                    <a16:creationId xmlns:a16="http://schemas.microsoft.com/office/drawing/2014/main" id="{693AD176-8AD8-334D-FA28-81D0A2B1DEFF}"/>
                  </a:ext>
                </a:extLst>
              </p:cNvPr>
              <p:cNvSpPr/>
              <p:nvPr/>
            </p:nvSpPr>
            <p:spPr>
              <a:xfrm>
                <a:off x="4509562" y="2248343"/>
                <a:ext cx="6508301" cy="1995476"/>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印品黑体" panose="00000500000000000000" pitchFamily="2" charset="-122"/>
                  <a:ea typeface="印品黑体" panose="00000500000000000000" pitchFamily="2" charset="-122"/>
                </a:endParaRPr>
              </a:p>
            </p:txBody>
          </p:sp>
          <p:sp>
            <p:nvSpPr>
              <p:cNvPr id="20" name="矩形 19">
                <a:extLst>
                  <a:ext uri="{FF2B5EF4-FFF2-40B4-BE49-F238E27FC236}">
                    <a16:creationId xmlns:a16="http://schemas.microsoft.com/office/drawing/2014/main" id="{6CF1FB30-F71F-D43A-ADEC-08A333B26655}"/>
                  </a:ext>
                </a:extLst>
              </p:cNvPr>
              <p:cNvSpPr/>
              <p:nvPr/>
            </p:nvSpPr>
            <p:spPr>
              <a:xfrm>
                <a:off x="4305781" y="2102599"/>
                <a:ext cx="6712081" cy="2226333"/>
              </a:xfrm>
              <a:prstGeom prst="rect">
                <a:avLst/>
              </a:prstGeom>
              <a:noFill/>
              <a:ln>
                <a:solidFill>
                  <a:srgbClr val="F4F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grpSp>
        <p:sp>
          <p:nvSpPr>
            <p:cNvPr id="18" name="文本框 17">
              <a:extLst>
                <a:ext uri="{FF2B5EF4-FFF2-40B4-BE49-F238E27FC236}">
                  <a16:creationId xmlns:a16="http://schemas.microsoft.com/office/drawing/2014/main" id="{B556FD6E-8954-611E-B8A3-0AEFCA27FDDF}"/>
                </a:ext>
              </a:extLst>
            </p:cNvPr>
            <p:cNvSpPr txBox="1"/>
            <p:nvPr/>
          </p:nvSpPr>
          <p:spPr>
            <a:xfrm>
              <a:off x="6247718" y="2848972"/>
              <a:ext cx="5698463" cy="646331"/>
            </a:xfrm>
            <a:prstGeom prst="rect">
              <a:avLst/>
            </a:prstGeom>
            <a:noFill/>
          </p:spPr>
          <p:txBody>
            <a:bodyPr wrap="square" rtlCol="0">
              <a:spAutoFit/>
            </a:bodyPr>
            <a:lstStyle/>
            <a:p>
              <a:r>
                <a:rPr lang="zh-CN" altLang="en-US" sz="36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rPr>
                <a:t>总结</a:t>
              </a:r>
            </a:p>
          </p:txBody>
        </p:sp>
      </p:grpSp>
    </p:spTree>
    <p:extLst>
      <p:ext uri="{BB962C8B-B14F-4D97-AF65-F5344CB8AC3E}">
        <p14:creationId xmlns:p14="http://schemas.microsoft.com/office/powerpoint/2010/main" val="2579476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565E639-FF24-FFE6-1165-BE0697A17C86}"/>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450BF32-A6E3-FF0B-3CEA-1695E314B893}"/>
              </a:ext>
            </a:extLst>
          </p:cNvPr>
          <p:cNvSpPr txBox="1"/>
          <p:nvPr/>
        </p:nvSpPr>
        <p:spPr>
          <a:xfrm>
            <a:off x="1010036" y="153288"/>
            <a:ext cx="7330598" cy="523220"/>
          </a:xfrm>
          <a:prstGeom prst="rect">
            <a:avLst/>
          </a:prstGeom>
          <a:noFill/>
        </p:spPr>
        <p:txBody>
          <a:bodyPr wrap="square">
            <a:spAutoFit/>
          </a:bodyPr>
          <a:lstStyle/>
          <a:p>
            <a:pPr lvl="0" algn="just"/>
            <a:r>
              <a:rPr lang="zh-CN" altLang="en-US" sz="2800" kern="100" dirty="0">
                <a:effectLst/>
                <a:latin typeface="Times New Roman" panose="02020603050405020304" pitchFamily="18" charset="0"/>
                <a:ea typeface="宋体" panose="02010600030101010101" pitchFamily="2" charset="-122"/>
                <a:cs typeface="Arial" panose="020B0604020202020204" pitchFamily="34" charset="0"/>
              </a:rPr>
              <a:t>总结</a:t>
            </a:r>
            <a:endParaRPr lang="zh-CN" altLang="zh-CN" sz="2800" kern="100" dirty="0">
              <a:effectLst/>
              <a:latin typeface="Times New Roman" panose="02020603050405020304" pitchFamily="18" charset="0"/>
              <a:ea typeface="宋体"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72103DBF-FA09-3B7C-F008-0788E39FED28}"/>
              </a:ext>
            </a:extLst>
          </p:cNvPr>
          <p:cNvSpPr txBox="1"/>
          <p:nvPr/>
        </p:nvSpPr>
        <p:spPr>
          <a:xfrm>
            <a:off x="767336" y="1761617"/>
            <a:ext cx="9813578" cy="3477875"/>
          </a:xfrm>
          <a:prstGeom prst="rect">
            <a:avLst/>
          </a:prstGeom>
          <a:noFill/>
        </p:spPr>
        <p:txBody>
          <a:bodyPr wrap="square">
            <a:spAutoFit/>
          </a:bodyPr>
          <a:lstStyle/>
          <a:p>
            <a:pPr marL="742950" lvl="1" indent="-285750" algn="just">
              <a:buFont typeface="Courier New" panose="02070309020205020404" pitchFamily="49" charset="0"/>
              <a:buChar char="o"/>
            </a:pPr>
            <a:r>
              <a:rPr lang="zh-CN" altLang="zh-CN" sz="2000" b="1" kern="100" dirty="0">
                <a:effectLst/>
                <a:latin typeface="宋体" panose="02010600030101010101" pitchFamily="2" charset="-122"/>
                <a:ea typeface="宋体" panose="02010600030101010101" pitchFamily="2" charset="-122"/>
                <a:cs typeface="Arial" panose="020B0604020202020204" pitchFamily="34" charset="0"/>
              </a:rPr>
              <a:t>科学性</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：基于对数据透彻分析基础之上的算法设计、使用</a:t>
            </a:r>
            <a:r>
              <a:rPr lang="zh-CN" altLang="zh-CN" sz="2000" b="1" kern="100" dirty="0">
                <a:solidFill>
                  <a:srgbClr val="FF0000"/>
                </a:solidFill>
                <a:effectLst/>
                <a:latin typeface="宋体" panose="02010600030101010101" pitchFamily="2" charset="-122"/>
                <a:ea typeface="宋体" panose="02010600030101010101" pitchFamily="2" charset="-122"/>
                <a:cs typeface="Arial" panose="020B0604020202020204" pitchFamily="34" charset="0"/>
              </a:rPr>
              <a:t>卡夫曼滤波</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a:t>
            </a:r>
            <a:endParaRPr lang="en-US" altLang="zh-CN" sz="2000" kern="100" dirty="0">
              <a:effectLst/>
              <a:latin typeface="宋体" panose="02010600030101010101" pitchFamily="2" charset="-122"/>
              <a:ea typeface="宋体" panose="02010600030101010101" pitchFamily="2" charset="-122"/>
              <a:cs typeface="Arial" panose="020B0604020202020204" pitchFamily="34" charset="0"/>
            </a:endParaRPr>
          </a:p>
          <a:p>
            <a:pPr lvl="1" algn="just"/>
            <a:endParaRPr lang="en-US" altLang="zh-CN" sz="2000" kern="100" dirty="0">
              <a:effectLst/>
              <a:latin typeface="宋体" panose="02010600030101010101" pitchFamily="2" charset="-122"/>
              <a:ea typeface="宋体" panose="02010600030101010101" pitchFamily="2" charset="-122"/>
              <a:cs typeface="Arial" panose="020B0604020202020204" pitchFamily="34" charset="0"/>
            </a:endParaRPr>
          </a:p>
          <a:p>
            <a:pPr lvl="1" algn="just"/>
            <a:endParaRPr lang="zh-CN" altLang="zh-CN" sz="2000" kern="100" dirty="0">
              <a:effectLst/>
              <a:latin typeface="宋体" panose="02010600030101010101" pitchFamily="2" charset="-122"/>
              <a:ea typeface="宋体" panose="02010600030101010101" pitchFamily="2" charset="-122"/>
              <a:cs typeface="Arial" panose="020B0604020202020204" pitchFamily="34" charset="0"/>
            </a:endParaRPr>
          </a:p>
          <a:p>
            <a:pPr marL="742950" lvl="1" indent="-285750" algn="just">
              <a:buFont typeface="Courier New" panose="02070309020205020404" pitchFamily="49" charset="0"/>
              <a:buChar char="o"/>
            </a:pPr>
            <a:r>
              <a:rPr lang="zh-CN" altLang="zh-CN" sz="2000" b="1" kern="100" dirty="0">
                <a:effectLst/>
                <a:latin typeface="宋体" panose="02010600030101010101" pitchFamily="2" charset="-122"/>
                <a:ea typeface="宋体" panose="02010600030101010101" pitchFamily="2" charset="-122"/>
                <a:cs typeface="Arial" panose="020B0604020202020204" pitchFamily="34" charset="0"/>
              </a:rPr>
              <a:t>创新性</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：设计了一些算法评价指标，来评价算法效能，继而能较好地开展参数调整工作；允许对某些目标在几帧内的追踪失败，保证了追踪的</a:t>
            </a:r>
            <a:r>
              <a:rPr lang="zh-CN" altLang="zh-CN" sz="2000" b="1" kern="100" dirty="0">
                <a:solidFill>
                  <a:srgbClr val="FF0000"/>
                </a:solidFill>
                <a:effectLst/>
                <a:latin typeface="宋体" panose="02010600030101010101" pitchFamily="2" charset="-122"/>
                <a:ea typeface="宋体" panose="02010600030101010101" pitchFamily="2" charset="-122"/>
                <a:cs typeface="Arial" panose="020B0604020202020204" pitchFamily="34" charset="0"/>
              </a:rPr>
              <a:t>连续性</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a:t>
            </a:r>
            <a:endParaRPr lang="en-US" altLang="zh-CN" sz="2000" kern="100" dirty="0">
              <a:effectLst/>
              <a:latin typeface="宋体" panose="02010600030101010101" pitchFamily="2" charset="-122"/>
              <a:ea typeface="宋体" panose="02010600030101010101" pitchFamily="2" charset="-122"/>
              <a:cs typeface="Arial" panose="020B0604020202020204" pitchFamily="34" charset="0"/>
            </a:endParaRPr>
          </a:p>
          <a:p>
            <a:pPr lvl="1" algn="just"/>
            <a:endParaRPr lang="en-US" altLang="zh-CN" sz="2000" kern="100" dirty="0">
              <a:effectLst/>
              <a:latin typeface="宋体" panose="02010600030101010101" pitchFamily="2" charset="-122"/>
              <a:ea typeface="宋体" panose="02010600030101010101" pitchFamily="2" charset="-122"/>
              <a:cs typeface="Arial" panose="020B0604020202020204" pitchFamily="34" charset="0"/>
            </a:endParaRPr>
          </a:p>
          <a:p>
            <a:pPr lvl="1" algn="just"/>
            <a:endParaRPr lang="zh-CN" altLang="zh-CN" sz="2000" kern="100" dirty="0">
              <a:effectLst/>
              <a:latin typeface="宋体" panose="02010600030101010101" pitchFamily="2" charset="-122"/>
              <a:ea typeface="宋体" panose="02010600030101010101" pitchFamily="2" charset="-122"/>
              <a:cs typeface="Arial" panose="020B0604020202020204" pitchFamily="34" charset="0"/>
            </a:endParaRPr>
          </a:p>
          <a:p>
            <a:pPr marL="742950" lvl="1" indent="-285750" algn="just">
              <a:buFont typeface="Courier New" panose="02070309020205020404" pitchFamily="49" charset="0"/>
              <a:buChar char="o"/>
            </a:pPr>
            <a:r>
              <a:rPr lang="zh-CN" altLang="zh-CN" sz="2000" b="1" kern="100" dirty="0">
                <a:effectLst/>
                <a:latin typeface="宋体" panose="02010600030101010101" pitchFamily="2" charset="-122"/>
                <a:ea typeface="宋体" panose="02010600030101010101" pitchFamily="2" charset="-122"/>
                <a:cs typeface="Arial" panose="020B0604020202020204" pitchFamily="34" charset="0"/>
              </a:rPr>
              <a:t>算法可行性</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：直接逐帧对数据进行处理（而不是将雷达数据整体一起处理），保证了对目标的</a:t>
            </a:r>
            <a:r>
              <a:rPr lang="zh-CN" altLang="zh-CN" sz="2000" b="1" kern="100" dirty="0">
                <a:solidFill>
                  <a:srgbClr val="FF0000"/>
                </a:solidFill>
                <a:effectLst/>
                <a:latin typeface="宋体" panose="02010600030101010101" pitchFamily="2" charset="-122"/>
                <a:ea typeface="宋体" panose="02010600030101010101" pitchFamily="2" charset="-122"/>
                <a:cs typeface="Arial" panose="020B0604020202020204" pitchFamily="34" charset="0"/>
              </a:rPr>
              <a:t>实时跟踪</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2000" kern="100" dirty="0">
                <a:latin typeface="宋体" panose="02010600030101010101" pitchFamily="2" charset="-122"/>
                <a:ea typeface="宋体" panose="02010600030101010101" pitchFamily="2" charset="-122"/>
                <a:cs typeface="Arial" panose="020B0604020202020204" pitchFamily="34" charset="0"/>
              </a:rPr>
              <a:t>程序</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无需依赖任何外部库；算法</a:t>
            </a:r>
            <a:r>
              <a:rPr lang="zh-CN" altLang="zh-CN" sz="2000" b="1" kern="100" dirty="0">
                <a:solidFill>
                  <a:srgbClr val="FF0000"/>
                </a:solidFill>
                <a:effectLst/>
                <a:latin typeface="宋体" panose="02010600030101010101" pitchFamily="2" charset="-122"/>
                <a:ea typeface="宋体" panose="02010600030101010101" pitchFamily="2" charset="-122"/>
                <a:cs typeface="Arial" panose="020B0604020202020204" pitchFamily="34" charset="0"/>
              </a:rPr>
              <a:t>运行时间极短</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（使用普通的笔记本电脑，</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对于</a:t>
            </a:r>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A</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榜中的</a:t>
            </a:r>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283</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万条雷达数据</a:t>
            </a:r>
            <a:r>
              <a:rPr lang="zh-CN" altLang="en-US" sz="2000" dirty="0">
                <a:latin typeface="Times New Roman" panose="02020603050405020304" pitchFamily="18" charset="0"/>
                <a:ea typeface="宋体" panose="02010600030101010101" pitchFamily="2" charset="-122"/>
                <a:cs typeface="Arial" panose="020B0604020202020204" pitchFamily="34" charset="0"/>
              </a:rPr>
              <a:t>，</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程序完成读入数据、进行标定、进行识别与跟踪、写入结果数据的总时间仅为</a:t>
            </a:r>
            <a:r>
              <a:rPr lang="en-US" altLang="zh-CN" sz="2000" b="1" kern="100" dirty="0">
                <a:solidFill>
                  <a:srgbClr val="FF0000"/>
                </a:solidFill>
                <a:effectLst/>
                <a:latin typeface="宋体" panose="02010600030101010101" pitchFamily="2" charset="-122"/>
                <a:ea typeface="宋体" panose="02010600030101010101" pitchFamily="2" charset="-122"/>
                <a:cs typeface="Arial" panose="020B0604020202020204" pitchFamily="34" charset="0"/>
              </a:rPr>
              <a:t>1.5s</a:t>
            </a:r>
            <a:r>
              <a:rPr lang="zh-CN" altLang="zh-CN" sz="2000" kern="100" dirty="0">
                <a:effectLst/>
                <a:latin typeface="宋体" panose="02010600030101010101" pitchFamily="2" charset="-122"/>
                <a:ea typeface="宋体" panose="02010600030101010101" pitchFamily="2" charset="-122"/>
                <a:cs typeface="Arial" panose="020B0604020202020204" pitchFamily="34" charset="0"/>
              </a:rPr>
              <a:t>）</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a:t>
            </a:r>
            <a:endParaRPr lang="zh-CN" altLang="zh-CN" sz="2000" kern="100" dirty="0">
              <a:effectLst/>
              <a:latin typeface="宋体" panose="02010600030101010101" pitchFamily="2" charset="-122"/>
              <a:ea typeface="宋体" panose="02010600030101010101" pitchFamily="2" charset="-122"/>
              <a:cs typeface="Arial" panose="020B0604020202020204" pitchFamily="34" charset="0"/>
            </a:endParaRPr>
          </a:p>
        </p:txBody>
      </p:sp>
      <p:grpSp>
        <p:nvGrpSpPr>
          <p:cNvPr id="23" name="组合 22">
            <a:extLst>
              <a:ext uri="{FF2B5EF4-FFF2-40B4-BE49-F238E27FC236}">
                <a16:creationId xmlns:a16="http://schemas.microsoft.com/office/drawing/2014/main" id="{6F8AE7D1-03DF-C8C3-34DD-6A9A6D4E2897}"/>
              </a:ext>
            </a:extLst>
          </p:cNvPr>
          <p:cNvGrpSpPr/>
          <p:nvPr/>
        </p:nvGrpSpPr>
        <p:grpSpPr>
          <a:xfrm>
            <a:off x="10873782" y="138824"/>
            <a:ext cx="616364" cy="537684"/>
            <a:chOff x="3720691" y="2824413"/>
            <a:chExt cx="1341120" cy="1209172"/>
          </a:xfrm>
          <a:solidFill>
            <a:schemeClr val="accent1"/>
          </a:solidFill>
        </p:grpSpPr>
        <p:sp>
          <p:nvSpPr>
            <p:cNvPr id="24" name="Freeform 5">
              <a:extLst>
                <a:ext uri="{FF2B5EF4-FFF2-40B4-BE49-F238E27FC236}">
                  <a16:creationId xmlns:a16="http://schemas.microsoft.com/office/drawing/2014/main" id="{80915F82-5DC7-8DE6-5F0E-5ACECDF3EE50}"/>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25" name="Freeform 5">
              <a:extLst>
                <a:ext uri="{FF2B5EF4-FFF2-40B4-BE49-F238E27FC236}">
                  <a16:creationId xmlns:a16="http://schemas.microsoft.com/office/drawing/2014/main" id="{B306B235-8A25-D40D-C662-5BBD86F52473}"/>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grpSp>
        <p:nvGrpSpPr>
          <p:cNvPr id="26" name="组合 25">
            <a:extLst>
              <a:ext uri="{FF2B5EF4-FFF2-40B4-BE49-F238E27FC236}">
                <a16:creationId xmlns:a16="http://schemas.microsoft.com/office/drawing/2014/main" id="{4D71131F-3496-F78B-56B6-EA00F9A6844F}"/>
              </a:ext>
            </a:extLst>
          </p:cNvPr>
          <p:cNvGrpSpPr/>
          <p:nvPr/>
        </p:nvGrpSpPr>
        <p:grpSpPr>
          <a:xfrm>
            <a:off x="295407" y="136525"/>
            <a:ext cx="670385" cy="604428"/>
            <a:chOff x="5424755" y="1340768"/>
            <a:chExt cx="670560" cy="604586"/>
          </a:xfrm>
        </p:grpSpPr>
        <p:grpSp>
          <p:nvGrpSpPr>
            <p:cNvPr id="27" name="组合 26">
              <a:extLst>
                <a:ext uri="{FF2B5EF4-FFF2-40B4-BE49-F238E27FC236}">
                  <a16:creationId xmlns:a16="http://schemas.microsoft.com/office/drawing/2014/main" id="{20AF89FF-3507-536C-93D8-2F9D440ED325}"/>
                </a:ext>
              </a:extLst>
            </p:cNvPr>
            <p:cNvGrpSpPr/>
            <p:nvPr/>
          </p:nvGrpSpPr>
          <p:grpSpPr>
            <a:xfrm>
              <a:off x="5424755" y="1340768"/>
              <a:ext cx="670560" cy="604586"/>
              <a:chOff x="3720691" y="2824413"/>
              <a:chExt cx="1341120" cy="1209172"/>
            </a:xfrm>
          </p:grpSpPr>
          <p:sp>
            <p:nvSpPr>
              <p:cNvPr id="29" name="Freeform 5">
                <a:extLst>
                  <a:ext uri="{FF2B5EF4-FFF2-40B4-BE49-F238E27FC236}">
                    <a16:creationId xmlns:a16="http://schemas.microsoft.com/office/drawing/2014/main" id="{55A352CC-8AC7-7DFB-8A86-621F5439B507}"/>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5">
                <a:extLst>
                  <a:ext uri="{FF2B5EF4-FFF2-40B4-BE49-F238E27FC236}">
                    <a16:creationId xmlns:a16="http://schemas.microsoft.com/office/drawing/2014/main" id="{D1D6E05A-29DC-8EA4-7A7C-79EC0B77272D}"/>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8" name="Freeform 5">
              <a:extLst>
                <a:ext uri="{FF2B5EF4-FFF2-40B4-BE49-F238E27FC236}">
                  <a16:creationId xmlns:a16="http://schemas.microsoft.com/office/drawing/2014/main" id="{E3802E3B-2D33-27CE-F5D1-B6F9692A8278}"/>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1" name="Freeform 126">
            <a:extLst>
              <a:ext uri="{FF2B5EF4-FFF2-40B4-BE49-F238E27FC236}">
                <a16:creationId xmlns:a16="http://schemas.microsoft.com/office/drawing/2014/main" id="{D9AA99C7-A713-A3B5-5CD9-48CCE7C53696}"/>
              </a:ext>
            </a:extLst>
          </p:cNvPr>
          <p:cNvSpPr>
            <a:spLocks noChangeAspect="1" noEditPoints="1"/>
          </p:cNvSpPr>
          <p:nvPr/>
        </p:nvSpPr>
        <p:spPr bwMode="auto">
          <a:xfrm>
            <a:off x="499504" y="297515"/>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7135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E67B4A79-EE13-DA2C-9AE9-E590FCDD771C}"/>
              </a:ext>
            </a:extLst>
          </p:cNvPr>
          <p:cNvCxnSpPr>
            <a:cxnSpLocks/>
          </p:cNvCxnSpPr>
          <p:nvPr/>
        </p:nvCxnSpPr>
        <p:spPr>
          <a:xfrm flipH="1">
            <a:off x="3307080" y="4559660"/>
            <a:ext cx="8374380" cy="0"/>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4900F693-AE6D-02CF-44C6-F172F70176AF}"/>
              </a:ext>
            </a:extLst>
          </p:cNvPr>
          <p:cNvSpPr/>
          <p:nvPr/>
        </p:nvSpPr>
        <p:spPr>
          <a:xfrm>
            <a:off x="3501621" y="2655711"/>
            <a:ext cx="7368477" cy="1546577"/>
          </a:xfrm>
          <a:prstGeom prst="rect">
            <a:avLst/>
          </a:prstGeom>
        </p:spPr>
        <p:txBody>
          <a:bodyPr wrap="squar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1C50A2"/>
                </a:solidFill>
                <a:effectLst/>
                <a:uLnTx/>
                <a:uFillTx/>
                <a:latin typeface="微软雅黑" panose="020B0503020204020204" pitchFamily="34" charset="-122"/>
                <a:ea typeface="微软雅黑" panose="020B0503020204020204" pitchFamily="34" charset="-122"/>
                <a:cs typeface="+mn-cs"/>
              </a:rPr>
              <a:t>感谢各位评委老师的聆听</a:t>
            </a:r>
          </a:p>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1C50A2"/>
                </a:solidFill>
                <a:effectLst/>
                <a:uLnTx/>
                <a:uFillTx/>
                <a:latin typeface="微软雅黑" panose="020B0503020204020204" pitchFamily="34" charset="-122"/>
                <a:ea typeface="微软雅黑" panose="020B0503020204020204" pitchFamily="34" charset="-122"/>
                <a:cs typeface="+mn-cs"/>
              </a:rPr>
              <a:t>请各位评委老师批评指正</a:t>
            </a:r>
          </a:p>
        </p:txBody>
      </p:sp>
      <p:cxnSp>
        <p:nvCxnSpPr>
          <p:cNvPr id="23" name="直接连接符 22">
            <a:extLst>
              <a:ext uri="{FF2B5EF4-FFF2-40B4-BE49-F238E27FC236}">
                <a16:creationId xmlns:a16="http://schemas.microsoft.com/office/drawing/2014/main" id="{5296909A-4D43-62EB-9D7F-C1F7549B05C5}"/>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2E3E8510-8A4E-749C-B53D-C4CC049FA9F8}"/>
              </a:ext>
            </a:extLst>
          </p:cNvPr>
          <p:cNvGrpSpPr/>
          <p:nvPr/>
        </p:nvGrpSpPr>
        <p:grpSpPr>
          <a:xfrm>
            <a:off x="10957978" y="97035"/>
            <a:ext cx="616364" cy="537684"/>
            <a:chOff x="3720691" y="2824413"/>
            <a:chExt cx="1341120" cy="1209172"/>
          </a:xfrm>
          <a:solidFill>
            <a:schemeClr val="accent1"/>
          </a:solidFill>
        </p:grpSpPr>
        <p:sp>
          <p:nvSpPr>
            <p:cNvPr id="30" name="Freeform 5">
              <a:extLst>
                <a:ext uri="{FF2B5EF4-FFF2-40B4-BE49-F238E27FC236}">
                  <a16:creationId xmlns:a16="http://schemas.microsoft.com/office/drawing/2014/main" id="{51F6534A-D1FD-C8FA-ED5C-F00992D9C29D}"/>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31" name="Freeform 5">
              <a:extLst>
                <a:ext uri="{FF2B5EF4-FFF2-40B4-BE49-F238E27FC236}">
                  <a16:creationId xmlns:a16="http://schemas.microsoft.com/office/drawing/2014/main" id="{1FF39378-FF45-491E-D082-8DEBCADBA708}"/>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33" name="Freeform 5">
            <a:extLst>
              <a:ext uri="{FF2B5EF4-FFF2-40B4-BE49-F238E27FC236}">
                <a16:creationId xmlns:a16="http://schemas.microsoft.com/office/drawing/2014/main" id="{48479E97-A0A2-8985-3347-D32AEC285E9E}"/>
              </a:ext>
            </a:extLst>
          </p:cNvPr>
          <p:cNvSpPr>
            <a:spLocks noEditPoints="1"/>
          </p:cNvSpPr>
          <p:nvPr/>
        </p:nvSpPr>
        <p:spPr bwMode="auto">
          <a:xfrm>
            <a:off x="-1" y="1085407"/>
            <a:ext cx="2591077" cy="4151873"/>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chemeClr val="accent1"/>
            </a:solidFill>
            <a:prstDash val="solid"/>
            <a:miter lim="800000"/>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4" name="Freeform 6">
            <a:extLst>
              <a:ext uri="{FF2B5EF4-FFF2-40B4-BE49-F238E27FC236}">
                <a16:creationId xmlns:a16="http://schemas.microsoft.com/office/drawing/2014/main" id="{26C8B2F7-46E7-6EA5-8A10-D046453ECEAE}"/>
              </a:ext>
            </a:extLst>
          </p:cNvPr>
          <p:cNvSpPr>
            <a:spLocks noEditPoints="1"/>
          </p:cNvSpPr>
          <p:nvPr/>
        </p:nvSpPr>
        <p:spPr bwMode="auto">
          <a:xfrm>
            <a:off x="2491892" y="2588618"/>
            <a:ext cx="198368" cy="245114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1C50A2"/>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nvGrpSpPr>
          <p:cNvPr id="36" name="组合 35">
            <a:extLst>
              <a:ext uri="{FF2B5EF4-FFF2-40B4-BE49-F238E27FC236}">
                <a16:creationId xmlns:a16="http://schemas.microsoft.com/office/drawing/2014/main" id="{68BDB260-DD7B-4F2A-54B9-5B92A388F585}"/>
              </a:ext>
            </a:extLst>
          </p:cNvPr>
          <p:cNvGrpSpPr/>
          <p:nvPr/>
        </p:nvGrpSpPr>
        <p:grpSpPr>
          <a:xfrm>
            <a:off x="295407" y="136525"/>
            <a:ext cx="670385" cy="604428"/>
            <a:chOff x="5424755" y="1340768"/>
            <a:chExt cx="670560" cy="604586"/>
          </a:xfrm>
        </p:grpSpPr>
        <p:grpSp>
          <p:nvGrpSpPr>
            <p:cNvPr id="37" name="组合 36">
              <a:extLst>
                <a:ext uri="{FF2B5EF4-FFF2-40B4-BE49-F238E27FC236}">
                  <a16:creationId xmlns:a16="http://schemas.microsoft.com/office/drawing/2014/main" id="{5910B9CC-28A9-D6A6-422A-7DE02355F9A3}"/>
                </a:ext>
              </a:extLst>
            </p:cNvPr>
            <p:cNvGrpSpPr/>
            <p:nvPr/>
          </p:nvGrpSpPr>
          <p:grpSpPr>
            <a:xfrm>
              <a:off x="5424755" y="1340768"/>
              <a:ext cx="670560" cy="604586"/>
              <a:chOff x="3720691" y="2824413"/>
              <a:chExt cx="1341120" cy="1209172"/>
            </a:xfrm>
          </p:grpSpPr>
          <p:sp>
            <p:nvSpPr>
              <p:cNvPr id="39" name="Freeform 5">
                <a:extLst>
                  <a:ext uri="{FF2B5EF4-FFF2-40B4-BE49-F238E27FC236}">
                    <a16:creationId xmlns:a16="http://schemas.microsoft.com/office/drawing/2014/main" id="{9E272FC5-28F0-175E-1CAA-04C1CBFF49E7}"/>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Freeform 5">
                <a:extLst>
                  <a:ext uri="{FF2B5EF4-FFF2-40B4-BE49-F238E27FC236}">
                    <a16:creationId xmlns:a16="http://schemas.microsoft.com/office/drawing/2014/main" id="{E0B4C949-CDDC-A816-5F7B-FA2D6589B93C}"/>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38" name="Freeform 5">
              <a:extLst>
                <a:ext uri="{FF2B5EF4-FFF2-40B4-BE49-F238E27FC236}">
                  <a16:creationId xmlns:a16="http://schemas.microsoft.com/office/drawing/2014/main" id="{098D4819-41CA-97C1-566A-51FE9A7E8CBE}"/>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1" name="Freeform 126">
            <a:extLst>
              <a:ext uri="{FF2B5EF4-FFF2-40B4-BE49-F238E27FC236}">
                <a16:creationId xmlns:a16="http://schemas.microsoft.com/office/drawing/2014/main" id="{2217D128-1008-363B-447D-0B1FB317996F}"/>
              </a:ext>
            </a:extLst>
          </p:cNvPr>
          <p:cNvSpPr>
            <a:spLocks noChangeAspect="1" noEditPoints="1"/>
          </p:cNvSpPr>
          <p:nvPr/>
        </p:nvSpPr>
        <p:spPr bwMode="auto">
          <a:xfrm>
            <a:off x="495208" y="267819"/>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12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0B98411B-AB9F-106E-D718-96D2CAA441EF}"/>
              </a:ext>
            </a:extLst>
          </p:cNvPr>
          <p:cNvGrpSpPr/>
          <p:nvPr/>
        </p:nvGrpSpPr>
        <p:grpSpPr>
          <a:xfrm>
            <a:off x="0" y="0"/>
            <a:ext cx="4594691" cy="6858000"/>
            <a:chOff x="0" y="0"/>
            <a:chExt cx="4594690" cy="6858000"/>
          </a:xfrm>
          <a:solidFill>
            <a:schemeClr val="accent1"/>
          </a:solidFill>
        </p:grpSpPr>
        <p:grpSp>
          <p:nvGrpSpPr>
            <p:cNvPr id="18" name="组合 17">
              <a:extLst>
                <a:ext uri="{FF2B5EF4-FFF2-40B4-BE49-F238E27FC236}">
                  <a16:creationId xmlns:a16="http://schemas.microsoft.com/office/drawing/2014/main" id="{A465F4C2-B4E1-D092-207A-2B3AF1E8E962}"/>
                </a:ext>
              </a:extLst>
            </p:cNvPr>
            <p:cNvGrpSpPr/>
            <p:nvPr/>
          </p:nvGrpSpPr>
          <p:grpSpPr>
            <a:xfrm>
              <a:off x="0" y="0"/>
              <a:ext cx="4594690" cy="6858000"/>
              <a:chOff x="0" y="0"/>
              <a:chExt cx="4594690" cy="6858000"/>
            </a:xfrm>
            <a:grpFill/>
          </p:grpSpPr>
          <p:sp>
            <p:nvSpPr>
              <p:cNvPr id="28" name="等腰三角形 27">
                <a:extLst>
                  <a:ext uri="{FF2B5EF4-FFF2-40B4-BE49-F238E27FC236}">
                    <a16:creationId xmlns:a16="http://schemas.microsoft.com/office/drawing/2014/main" id="{E0508E42-F79B-787C-DA9F-D4F954B8A8A6}"/>
                  </a:ext>
                </a:extLst>
              </p:cNvPr>
              <p:cNvSpPr/>
              <p:nvPr/>
            </p:nvSpPr>
            <p:spPr>
              <a:xfrm rot="5400000">
                <a:off x="3835529" y="2888903"/>
                <a:ext cx="815395" cy="702927"/>
              </a:xfrm>
              <a:prstGeom prst="triangle">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sp>
            <p:nvSpPr>
              <p:cNvPr id="29" name="矩形 28">
                <a:extLst>
                  <a:ext uri="{FF2B5EF4-FFF2-40B4-BE49-F238E27FC236}">
                    <a16:creationId xmlns:a16="http://schemas.microsoft.com/office/drawing/2014/main" id="{710B1567-CA58-7229-9F7D-CA95772CF5BC}"/>
                  </a:ext>
                </a:extLst>
              </p:cNvPr>
              <p:cNvSpPr/>
              <p:nvPr/>
            </p:nvSpPr>
            <p:spPr>
              <a:xfrm>
                <a:off x="0" y="0"/>
                <a:ext cx="4027470" cy="6858000"/>
              </a:xfrm>
              <a:prstGeom prst="rect">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grpSp>
        <p:sp>
          <p:nvSpPr>
            <p:cNvPr id="19" name="椭圆 18">
              <a:extLst>
                <a:ext uri="{FF2B5EF4-FFF2-40B4-BE49-F238E27FC236}">
                  <a16:creationId xmlns:a16="http://schemas.microsoft.com/office/drawing/2014/main" id="{6C7D45AA-6787-4A0C-AE22-00ECF534B651}"/>
                </a:ext>
              </a:extLst>
            </p:cNvPr>
            <p:cNvSpPr/>
            <p:nvPr/>
          </p:nvSpPr>
          <p:spPr>
            <a:xfrm>
              <a:off x="1058238" y="1181528"/>
              <a:ext cx="2126751" cy="2126751"/>
            </a:xfrm>
            <a:prstGeom prst="ellipse">
              <a:avLst/>
            </a:prstGeom>
            <a:grp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sp>
          <p:nvSpPr>
            <p:cNvPr id="20" name="文本框 19">
              <a:extLst>
                <a:ext uri="{FF2B5EF4-FFF2-40B4-BE49-F238E27FC236}">
                  <a16:creationId xmlns:a16="http://schemas.microsoft.com/office/drawing/2014/main" id="{16210BAC-A2A6-620E-7436-64FAA738FADF}"/>
                </a:ext>
              </a:extLst>
            </p:cNvPr>
            <p:cNvSpPr txBox="1"/>
            <p:nvPr/>
          </p:nvSpPr>
          <p:spPr>
            <a:xfrm>
              <a:off x="1550564" y="4049539"/>
              <a:ext cx="1159292" cy="523220"/>
            </a:xfrm>
            <a:prstGeom prst="rect">
              <a:avLst/>
            </a:prstGeom>
            <a:grpFill/>
          </p:spPr>
          <p:txBody>
            <a:bodyPr wrap="none" rtlCol="0">
              <a:spAutoFit/>
            </a:bodyPr>
            <a:lstStyle/>
            <a:p>
              <a:pPr algn="ctr"/>
              <a:r>
                <a:rPr lang="zh-CN" altLang="en-US" sz="2800" spc="1000" dirty="0">
                  <a:solidFill>
                    <a:schemeClr val="bg1"/>
                  </a:solidFill>
                  <a:latin typeface="印品黑体" panose="00000500000000000000" pitchFamily="2" charset="-122"/>
                  <a:ea typeface="印品黑体" panose="00000500000000000000" pitchFamily="2" charset="-122"/>
                </a:rPr>
                <a:t>目录</a:t>
              </a:r>
            </a:p>
          </p:txBody>
        </p:sp>
        <p:sp>
          <p:nvSpPr>
            <p:cNvPr id="21" name="文本框 20">
              <a:extLst>
                <a:ext uri="{FF2B5EF4-FFF2-40B4-BE49-F238E27FC236}">
                  <a16:creationId xmlns:a16="http://schemas.microsoft.com/office/drawing/2014/main" id="{647FABA8-2C1F-5750-0C24-7EDA3703FF4E}"/>
                </a:ext>
              </a:extLst>
            </p:cNvPr>
            <p:cNvSpPr txBox="1"/>
            <p:nvPr/>
          </p:nvSpPr>
          <p:spPr>
            <a:xfrm>
              <a:off x="1387610" y="4718952"/>
              <a:ext cx="1458091" cy="461665"/>
            </a:xfrm>
            <a:prstGeom prst="rect">
              <a:avLst/>
            </a:prstGeom>
            <a:grpFill/>
          </p:spPr>
          <p:txBody>
            <a:bodyPr wrap="none" rtlCol="0">
              <a:spAutoFit/>
            </a:bodyPr>
            <a:lstStyle/>
            <a:p>
              <a:r>
                <a:rPr lang="en-US" altLang="zh-CN" sz="2400" dirty="0">
                  <a:solidFill>
                    <a:schemeClr val="bg1"/>
                  </a:solidFill>
                  <a:latin typeface="印品黑体" panose="00000500000000000000" pitchFamily="2" charset="-122"/>
                  <a:ea typeface="Kozuka Gothic Pro B" panose="020B0800000000000000" pitchFamily="34" charset="-128"/>
                </a:rPr>
                <a:t>contents</a:t>
              </a:r>
              <a:endParaRPr lang="zh-CN" altLang="en-US" sz="2400" dirty="0">
                <a:solidFill>
                  <a:schemeClr val="bg1"/>
                </a:solidFill>
                <a:latin typeface="印品黑体" panose="00000500000000000000" pitchFamily="2" charset="-122"/>
                <a:ea typeface="Kozuka Gothic Pro B" panose="020B0800000000000000" pitchFamily="34" charset="-128"/>
              </a:endParaRPr>
            </a:p>
          </p:txBody>
        </p:sp>
        <p:grpSp>
          <p:nvGrpSpPr>
            <p:cNvPr id="22" name="组合 21">
              <a:extLst>
                <a:ext uri="{FF2B5EF4-FFF2-40B4-BE49-F238E27FC236}">
                  <a16:creationId xmlns:a16="http://schemas.microsoft.com/office/drawing/2014/main" id="{C3B55F74-7C4B-48BD-18FF-D6B963CABDB5}"/>
                </a:ext>
              </a:extLst>
            </p:cNvPr>
            <p:cNvGrpSpPr/>
            <p:nvPr/>
          </p:nvGrpSpPr>
          <p:grpSpPr>
            <a:xfrm flipH="1">
              <a:off x="722518" y="4925660"/>
              <a:ext cx="637650" cy="48248"/>
              <a:chOff x="2782883" y="4944533"/>
              <a:chExt cx="637650" cy="48248"/>
            </a:xfrm>
            <a:grpFill/>
          </p:grpSpPr>
          <p:cxnSp>
            <p:nvCxnSpPr>
              <p:cNvPr id="26" name="直接连接符 25">
                <a:extLst>
                  <a:ext uri="{FF2B5EF4-FFF2-40B4-BE49-F238E27FC236}">
                    <a16:creationId xmlns:a16="http://schemas.microsoft.com/office/drawing/2014/main" id="{FE51A6DD-7971-B09A-4B26-B476F2A4847A}"/>
                  </a:ext>
                </a:extLst>
              </p:cNvPr>
              <p:cNvCxnSpPr/>
              <p:nvPr/>
            </p:nvCxnSpPr>
            <p:spPr>
              <a:xfrm>
                <a:off x="2806654" y="4968657"/>
                <a:ext cx="613879"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D9CB02E6-C72F-B351-F51C-BF430BB92550}"/>
                  </a:ext>
                </a:extLst>
              </p:cNvPr>
              <p:cNvSpPr/>
              <p:nvPr/>
            </p:nvSpPr>
            <p:spPr>
              <a:xfrm flipH="1">
                <a:off x="2782883" y="4944533"/>
                <a:ext cx="53139" cy="482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grpSp>
        <p:grpSp>
          <p:nvGrpSpPr>
            <p:cNvPr id="23" name="组合 22">
              <a:extLst>
                <a:ext uri="{FF2B5EF4-FFF2-40B4-BE49-F238E27FC236}">
                  <a16:creationId xmlns:a16="http://schemas.microsoft.com/office/drawing/2014/main" id="{6D10DD51-32BF-1DF0-C453-3269AAD6F84C}"/>
                </a:ext>
              </a:extLst>
            </p:cNvPr>
            <p:cNvGrpSpPr/>
            <p:nvPr/>
          </p:nvGrpSpPr>
          <p:grpSpPr>
            <a:xfrm>
              <a:off x="2716862" y="4925660"/>
              <a:ext cx="637650" cy="48248"/>
              <a:chOff x="2782883" y="4944533"/>
              <a:chExt cx="637650" cy="48248"/>
            </a:xfrm>
            <a:grpFill/>
          </p:grpSpPr>
          <p:cxnSp>
            <p:nvCxnSpPr>
              <p:cNvPr id="24" name="直接连接符 23">
                <a:extLst>
                  <a:ext uri="{FF2B5EF4-FFF2-40B4-BE49-F238E27FC236}">
                    <a16:creationId xmlns:a16="http://schemas.microsoft.com/office/drawing/2014/main" id="{8D3AEEEB-7719-8B5F-AF30-BA245721BFE7}"/>
                  </a:ext>
                </a:extLst>
              </p:cNvPr>
              <p:cNvCxnSpPr/>
              <p:nvPr/>
            </p:nvCxnSpPr>
            <p:spPr>
              <a:xfrm>
                <a:off x="2806654" y="4968657"/>
                <a:ext cx="613879"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C33293A6-74E7-6E4C-0A6E-8EA4C0432D52}"/>
                  </a:ext>
                </a:extLst>
              </p:cNvPr>
              <p:cNvSpPr/>
              <p:nvPr/>
            </p:nvSpPr>
            <p:spPr>
              <a:xfrm flipH="1">
                <a:off x="2782883" y="4944533"/>
                <a:ext cx="53139" cy="482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grpSp>
      </p:grpSp>
      <p:pic>
        <p:nvPicPr>
          <p:cNvPr id="30" name="图片 29">
            <a:extLst>
              <a:ext uri="{FF2B5EF4-FFF2-40B4-BE49-F238E27FC236}">
                <a16:creationId xmlns:a16="http://schemas.microsoft.com/office/drawing/2014/main" id="{E76B1F11-90E4-0D6C-5E61-D420182B25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7273" y="1688387"/>
            <a:ext cx="1144283" cy="1144283"/>
          </a:xfrm>
          <a:prstGeom prst="rect">
            <a:avLst/>
          </a:prstGeom>
        </p:spPr>
      </p:pic>
      <p:sp>
        <p:nvSpPr>
          <p:cNvPr id="4" name="文本框 3">
            <a:extLst>
              <a:ext uri="{FF2B5EF4-FFF2-40B4-BE49-F238E27FC236}">
                <a16:creationId xmlns:a16="http://schemas.microsoft.com/office/drawing/2014/main" id="{82D26109-8B91-B2CB-24AC-6D53614BB94E}"/>
              </a:ext>
            </a:extLst>
          </p:cNvPr>
          <p:cNvSpPr txBox="1"/>
          <p:nvPr/>
        </p:nvSpPr>
        <p:spPr>
          <a:xfrm>
            <a:off x="5817870" y="876954"/>
            <a:ext cx="6103620" cy="523220"/>
          </a:xfrm>
          <a:prstGeom prst="rect">
            <a:avLst/>
          </a:prstGeom>
          <a:noFill/>
        </p:spPr>
        <p:txBody>
          <a:bodyPr wrap="square">
            <a:spAutoFit/>
          </a:bodyPr>
          <a:lstStyle/>
          <a:p>
            <a:pPr lvl="0" algn="just"/>
            <a:r>
              <a:rPr lang="zh-CN" altLang="en-US" sz="28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rPr>
              <a:t>赛题介绍</a:t>
            </a:r>
            <a:endParaRPr lang="zh-CN" altLang="zh-CN" sz="28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endParaRPr>
          </a:p>
        </p:txBody>
      </p:sp>
      <p:sp>
        <p:nvSpPr>
          <p:cNvPr id="11" name="文本框 10">
            <a:extLst>
              <a:ext uri="{FF2B5EF4-FFF2-40B4-BE49-F238E27FC236}">
                <a16:creationId xmlns:a16="http://schemas.microsoft.com/office/drawing/2014/main" id="{D8E4E679-B453-D80A-DDEE-16BB200FFE9D}"/>
              </a:ext>
            </a:extLst>
          </p:cNvPr>
          <p:cNvSpPr txBox="1"/>
          <p:nvPr/>
        </p:nvSpPr>
        <p:spPr>
          <a:xfrm>
            <a:off x="5817870" y="1917610"/>
            <a:ext cx="6103620" cy="523220"/>
          </a:xfrm>
          <a:prstGeom prst="rect">
            <a:avLst/>
          </a:prstGeom>
          <a:noFill/>
        </p:spPr>
        <p:txBody>
          <a:bodyPr wrap="square">
            <a:spAutoFit/>
          </a:bodyPr>
          <a:lstStyle/>
          <a:p>
            <a:pPr lvl="0" algn="just"/>
            <a:r>
              <a:rPr lang="zh-CN" altLang="zh-CN" sz="28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rPr>
              <a:t>算法概述</a:t>
            </a:r>
          </a:p>
        </p:txBody>
      </p:sp>
      <p:sp>
        <p:nvSpPr>
          <p:cNvPr id="13" name="文本框 12">
            <a:extLst>
              <a:ext uri="{FF2B5EF4-FFF2-40B4-BE49-F238E27FC236}">
                <a16:creationId xmlns:a16="http://schemas.microsoft.com/office/drawing/2014/main" id="{D172CED2-F015-DE42-E635-92524A2EA70F}"/>
              </a:ext>
            </a:extLst>
          </p:cNvPr>
          <p:cNvSpPr txBox="1"/>
          <p:nvPr/>
        </p:nvSpPr>
        <p:spPr>
          <a:xfrm>
            <a:off x="5817870" y="2958266"/>
            <a:ext cx="6103620" cy="523220"/>
          </a:xfrm>
          <a:prstGeom prst="rect">
            <a:avLst/>
          </a:prstGeom>
          <a:noFill/>
        </p:spPr>
        <p:txBody>
          <a:bodyPr wrap="square">
            <a:spAutoFit/>
          </a:bodyPr>
          <a:lstStyle/>
          <a:p>
            <a:pPr lvl="0" algn="just"/>
            <a:r>
              <a:rPr lang="zh-CN" altLang="zh-CN" sz="2800" dirty="0">
                <a:solidFill>
                  <a:schemeClr val="accent1"/>
                </a:solidFill>
                <a:latin typeface="宋体" panose="02010600030101010101" pitchFamily="2" charset="-122"/>
                <a:ea typeface="宋体" panose="02010600030101010101" pitchFamily="2" charset="-122"/>
              </a:rPr>
              <a:t>算法设计细节分析</a:t>
            </a:r>
            <a:endParaRPr lang="zh-CN" altLang="zh-CN" sz="28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28208E9B-E9F3-FA41-834B-9589584C7E85}"/>
              </a:ext>
            </a:extLst>
          </p:cNvPr>
          <p:cNvSpPr txBox="1"/>
          <p:nvPr/>
        </p:nvSpPr>
        <p:spPr>
          <a:xfrm>
            <a:off x="5817870" y="4023076"/>
            <a:ext cx="6103620" cy="523220"/>
          </a:xfrm>
          <a:prstGeom prst="rect">
            <a:avLst/>
          </a:prstGeom>
          <a:noFill/>
        </p:spPr>
        <p:txBody>
          <a:bodyPr wrap="square">
            <a:spAutoFit/>
          </a:bodyPr>
          <a:lstStyle/>
          <a:p>
            <a:pPr lvl="0" algn="just"/>
            <a:r>
              <a:rPr lang="zh-CN" altLang="en-US" sz="28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rPr>
              <a:t>算法效能</a:t>
            </a:r>
          </a:p>
        </p:txBody>
      </p:sp>
      <p:sp>
        <p:nvSpPr>
          <p:cNvPr id="31" name="文本框 30">
            <a:extLst>
              <a:ext uri="{FF2B5EF4-FFF2-40B4-BE49-F238E27FC236}">
                <a16:creationId xmlns:a16="http://schemas.microsoft.com/office/drawing/2014/main" id="{A593F90E-BEB8-491F-8E10-B1EF6EAAFC49}"/>
              </a:ext>
            </a:extLst>
          </p:cNvPr>
          <p:cNvSpPr txBox="1"/>
          <p:nvPr/>
        </p:nvSpPr>
        <p:spPr>
          <a:xfrm>
            <a:off x="5817870" y="5058384"/>
            <a:ext cx="7463790" cy="523220"/>
          </a:xfrm>
          <a:prstGeom prst="rect">
            <a:avLst/>
          </a:prstGeom>
          <a:noFill/>
        </p:spPr>
        <p:txBody>
          <a:bodyPr wrap="square">
            <a:spAutoFit/>
          </a:bodyPr>
          <a:lstStyle/>
          <a:p>
            <a:pPr lvl="0" algn="just"/>
            <a:r>
              <a:rPr lang="zh-CN" altLang="en-US" sz="28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rPr>
              <a:t>总结</a:t>
            </a:r>
          </a:p>
        </p:txBody>
      </p:sp>
      <p:sp>
        <p:nvSpPr>
          <p:cNvPr id="36" name="椭圆 35">
            <a:extLst>
              <a:ext uri="{FF2B5EF4-FFF2-40B4-BE49-F238E27FC236}">
                <a16:creationId xmlns:a16="http://schemas.microsoft.com/office/drawing/2014/main" id="{F8E27108-8BEE-CC5E-3018-802BFA28E79E}"/>
              </a:ext>
            </a:extLst>
          </p:cNvPr>
          <p:cNvSpPr/>
          <p:nvPr/>
        </p:nvSpPr>
        <p:spPr>
          <a:xfrm>
            <a:off x="5085709" y="1856108"/>
            <a:ext cx="635841" cy="640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7" dirty="0">
                <a:solidFill>
                  <a:schemeClr val="bg1"/>
                </a:solidFill>
                <a:latin typeface="印品黑体" panose="00000500000000000000" pitchFamily="2" charset="-122"/>
                <a:ea typeface="印品黑体" panose="00000500000000000000" pitchFamily="2" charset="-122"/>
              </a:rPr>
              <a:t>02</a:t>
            </a:r>
            <a:endParaRPr lang="zh-CN" altLang="en-US" sz="1467" dirty="0">
              <a:latin typeface="印品黑体" panose="00000500000000000000" pitchFamily="2" charset="-122"/>
            </a:endParaRPr>
          </a:p>
        </p:txBody>
      </p:sp>
      <p:sp>
        <p:nvSpPr>
          <p:cNvPr id="37" name="椭圆 36">
            <a:extLst>
              <a:ext uri="{FF2B5EF4-FFF2-40B4-BE49-F238E27FC236}">
                <a16:creationId xmlns:a16="http://schemas.microsoft.com/office/drawing/2014/main" id="{09CE739C-E39C-7AB0-22E7-29C142656F06}"/>
              </a:ext>
            </a:extLst>
          </p:cNvPr>
          <p:cNvSpPr/>
          <p:nvPr/>
        </p:nvSpPr>
        <p:spPr>
          <a:xfrm>
            <a:off x="5085709" y="823894"/>
            <a:ext cx="635841" cy="640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7" dirty="0">
                <a:solidFill>
                  <a:schemeClr val="bg1"/>
                </a:solidFill>
                <a:latin typeface="印品黑体" panose="00000500000000000000" pitchFamily="2" charset="-122"/>
                <a:ea typeface="印品黑体" panose="00000500000000000000" pitchFamily="2" charset="-122"/>
              </a:rPr>
              <a:t>01</a:t>
            </a:r>
            <a:endParaRPr lang="zh-CN" altLang="en-US" sz="1467" dirty="0">
              <a:latin typeface="印品黑体" panose="00000500000000000000" pitchFamily="2" charset="-122"/>
            </a:endParaRPr>
          </a:p>
        </p:txBody>
      </p:sp>
      <p:sp>
        <p:nvSpPr>
          <p:cNvPr id="38" name="椭圆 37">
            <a:extLst>
              <a:ext uri="{FF2B5EF4-FFF2-40B4-BE49-F238E27FC236}">
                <a16:creationId xmlns:a16="http://schemas.microsoft.com/office/drawing/2014/main" id="{BFAEA171-9EF0-1B13-4632-B5113EF9F949}"/>
              </a:ext>
            </a:extLst>
          </p:cNvPr>
          <p:cNvSpPr/>
          <p:nvPr/>
        </p:nvSpPr>
        <p:spPr>
          <a:xfrm>
            <a:off x="5085709" y="2920306"/>
            <a:ext cx="635841" cy="640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7" dirty="0">
                <a:solidFill>
                  <a:schemeClr val="bg1"/>
                </a:solidFill>
                <a:latin typeface="印品黑体" panose="00000500000000000000" pitchFamily="2" charset="-122"/>
                <a:ea typeface="印品黑体" panose="00000500000000000000" pitchFamily="2" charset="-122"/>
              </a:rPr>
              <a:t>03</a:t>
            </a:r>
            <a:endParaRPr lang="zh-CN" altLang="en-US" sz="1467" dirty="0">
              <a:latin typeface="印品黑体" panose="00000500000000000000" pitchFamily="2" charset="-122"/>
            </a:endParaRPr>
          </a:p>
        </p:txBody>
      </p:sp>
      <p:sp>
        <p:nvSpPr>
          <p:cNvPr id="39" name="椭圆 38">
            <a:extLst>
              <a:ext uri="{FF2B5EF4-FFF2-40B4-BE49-F238E27FC236}">
                <a16:creationId xmlns:a16="http://schemas.microsoft.com/office/drawing/2014/main" id="{F606564F-9DC9-4DEA-2336-274A05D0754B}"/>
              </a:ext>
            </a:extLst>
          </p:cNvPr>
          <p:cNvSpPr/>
          <p:nvPr/>
        </p:nvSpPr>
        <p:spPr>
          <a:xfrm>
            <a:off x="5085708" y="3935736"/>
            <a:ext cx="635841" cy="640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7" dirty="0">
                <a:solidFill>
                  <a:schemeClr val="bg1"/>
                </a:solidFill>
                <a:latin typeface="印品黑体" panose="00000500000000000000" pitchFamily="2" charset="-122"/>
                <a:ea typeface="印品黑体" panose="00000500000000000000" pitchFamily="2" charset="-122"/>
              </a:rPr>
              <a:t>04</a:t>
            </a:r>
            <a:endParaRPr lang="zh-CN" altLang="en-US" sz="1467" dirty="0">
              <a:latin typeface="印品黑体" panose="00000500000000000000" pitchFamily="2" charset="-122"/>
            </a:endParaRPr>
          </a:p>
        </p:txBody>
      </p:sp>
      <p:sp>
        <p:nvSpPr>
          <p:cNvPr id="55" name="椭圆 54">
            <a:extLst>
              <a:ext uri="{FF2B5EF4-FFF2-40B4-BE49-F238E27FC236}">
                <a16:creationId xmlns:a16="http://schemas.microsoft.com/office/drawing/2014/main" id="{67370D73-20A4-EA45-A6FD-B5758BB7D2C6}"/>
              </a:ext>
            </a:extLst>
          </p:cNvPr>
          <p:cNvSpPr/>
          <p:nvPr/>
        </p:nvSpPr>
        <p:spPr>
          <a:xfrm>
            <a:off x="5084637" y="4999934"/>
            <a:ext cx="635841" cy="640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7" dirty="0">
                <a:solidFill>
                  <a:schemeClr val="bg1"/>
                </a:solidFill>
                <a:latin typeface="印品黑体" panose="00000500000000000000" pitchFamily="2" charset="-122"/>
                <a:ea typeface="印品黑体" panose="00000500000000000000" pitchFamily="2" charset="-122"/>
              </a:rPr>
              <a:t>05</a:t>
            </a:r>
            <a:endParaRPr lang="zh-CN" altLang="en-US" sz="1467" dirty="0">
              <a:latin typeface="印品黑体" panose="00000500000000000000" pitchFamily="2" charset="-122"/>
            </a:endParaRPr>
          </a:p>
        </p:txBody>
      </p:sp>
    </p:spTree>
    <p:extLst>
      <p:ext uri="{BB962C8B-B14F-4D97-AF65-F5344CB8AC3E}">
        <p14:creationId xmlns:p14="http://schemas.microsoft.com/office/powerpoint/2010/main" val="355684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761B1461-754E-9967-FC0E-82371B4BAE13}"/>
              </a:ext>
            </a:extLst>
          </p:cNvPr>
          <p:cNvGrpSpPr/>
          <p:nvPr/>
        </p:nvGrpSpPr>
        <p:grpSpPr>
          <a:xfrm>
            <a:off x="3567781" y="1059121"/>
            <a:ext cx="6589920" cy="4708853"/>
            <a:chOff x="3967646" y="878374"/>
            <a:chExt cx="6589920" cy="4708853"/>
          </a:xfrm>
        </p:grpSpPr>
        <p:sp>
          <p:nvSpPr>
            <p:cNvPr id="16" name="文本框 15">
              <a:extLst>
                <a:ext uri="{FF2B5EF4-FFF2-40B4-BE49-F238E27FC236}">
                  <a16:creationId xmlns:a16="http://schemas.microsoft.com/office/drawing/2014/main" id="{E2F518F7-95FD-7DB5-8961-7324D5CF8D02}"/>
                </a:ext>
              </a:extLst>
            </p:cNvPr>
            <p:cNvSpPr txBox="1"/>
            <p:nvPr/>
          </p:nvSpPr>
          <p:spPr>
            <a:xfrm>
              <a:off x="3967646" y="878374"/>
              <a:ext cx="2440092" cy="4708853"/>
            </a:xfrm>
            <a:prstGeom prst="rect">
              <a:avLst/>
            </a:prstGeom>
            <a:noFill/>
          </p:spPr>
          <p:txBody>
            <a:bodyPr wrap="none" rtlCol="0">
              <a:spAutoFit/>
            </a:bodyPr>
            <a:lstStyle/>
            <a:p>
              <a:r>
                <a:rPr lang="en-US" altLang="zh-CN" sz="29999" dirty="0">
                  <a:solidFill>
                    <a:schemeClr val="accent1"/>
                  </a:solidFill>
                  <a:latin typeface="印品黑体" panose="00000500000000000000" pitchFamily="2" charset="-122"/>
                  <a:ea typeface="印品黑体" panose="00000500000000000000" pitchFamily="2" charset="-122"/>
                </a:rPr>
                <a:t>1</a:t>
              </a:r>
              <a:endParaRPr lang="zh-CN" altLang="en-US" sz="29999" dirty="0">
                <a:solidFill>
                  <a:schemeClr val="accent1"/>
                </a:solidFill>
                <a:latin typeface="印品黑体" panose="00000500000000000000" pitchFamily="2" charset="-122"/>
                <a:ea typeface="印品黑体" panose="00000500000000000000" pitchFamily="2" charset="-122"/>
              </a:endParaRPr>
            </a:p>
          </p:txBody>
        </p:sp>
        <p:grpSp>
          <p:nvGrpSpPr>
            <p:cNvPr id="17" name="组合 16">
              <a:extLst>
                <a:ext uri="{FF2B5EF4-FFF2-40B4-BE49-F238E27FC236}">
                  <a16:creationId xmlns:a16="http://schemas.microsoft.com/office/drawing/2014/main" id="{19DDA6AE-3282-BC24-0BF0-8DCF0383B9C0}"/>
                </a:ext>
              </a:extLst>
            </p:cNvPr>
            <p:cNvGrpSpPr/>
            <p:nvPr/>
          </p:nvGrpSpPr>
          <p:grpSpPr>
            <a:xfrm>
              <a:off x="5148263" y="2139056"/>
              <a:ext cx="5409303" cy="2200150"/>
              <a:chOff x="4305782" y="2128782"/>
              <a:chExt cx="5409303" cy="2200150"/>
            </a:xfrm>
          </p:grpSpPr>
          <p:sp>
            <p:nvSpPr>
              <p:cNvPr id="19" name="矩形 18">
                <a:extLst>
                  <a:ext uri="{FF2B5EF4-FFF2-40B4-BE49-F238E27FC236}">
                    <a16:creationId xmlns:a16="http://schemas.microsoft.com/office/drawing/2014/main" id="{693AD176-8AD8-334D-FA28-81D0A2B1DEFF}"/>
                  </a:ext>
                </a:extLst>
              </p:cNvPr>
              <p:cNvSpPr/>
              <p:nvPr/>
            </p:nvSpPr>
            <p:spPr>
              <a:xfrm>
                <a:off x="4448603" y="2232954"/>
                <a:ext cx="5266482"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印品黑体" panose="00000500000000000000" pitchFamily="2" charset="-122"/>
                  <a:ea typeface="印品黑体" panose="00000500000000000000" pitchFamily="2" charset="-122"/>
                </a:endParaRPr>
              </a:p>
            </p:txBody>
          </p:sp>
          <p:sp>
            <p:nvSpPr>
              <p:cNvPr id="20" name="矩形 19">
                <a:extLst>
                  <a:ext uri="{FF2B5EF4-FFF2-40B4-BE49-F238E27FC236}">
                    <a16:creationId xmlns:a16="http://schemas.microsoft.com/office/drawing/2014/main" id="{6CF1FB30-F71F-D43A-ADEC-08A333B26655}"/>
                  </a:ext>
                </a:extLst>
              </p:cNvPr>
              <p:cNvSpPr/>
              <p:nvPr/>
            </p:nvSpPr>
            <p:spPr>
              <a:xfrm>
                <a:off x="4305782" y="2128782"/>
                <a:ext cx="5177808" cy="2200150"/>
              </a:xfrm>
              <a:prstGeom prst="rect">
                <a:avLst/>
              </a:prstGeom>
              <a:noFill/>
              <a:ln>
                <a:solidFill>
                  <a:srgbClr val="F4F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grpSp>
        <p:sp>
          <p:nvSpPr>
            <p:cNvPr id="18" name="文本框 17">
              <a:extLst>
                <a:ext uri="{FF2B5EF4-FFF2-40B4-BE49-F238E27FC236}">
                  <a16:creationId xmlns:a16="http://schemas.microsoft.com/office/drawing/2014/main" id="{B556FD6E-8954-611E-B8A3-0AEFCA27FDDF}"/>
                </a:ext>
              </a:extLst>
            </p:cNvPr>
            <p:cNvSpPr txBox="1"/>
            <p:nvPr/>
          </p:nvSpPr>
          <p:spPr>
            <a:xfrm>
              <a:off x="6413342" y="2815729"/>
              <a:ext cx="2839981" cy="1200329"/>
            </a:xfrm>
            <a:prstGeom prst="rect">
              <a:avLst/>
            </a:prstGeom>
            <a:noFill/>
          </p:spPr>
          <p:txBody>
            <a:bodyPr wrap="square" rtlCol="0">
              <a:spAutoFit/>
            </a:bodyPr>
            <a:lstStyle/>
            <a:p>
              <a:r>
                <a:rPr lang="zh-CN" altLang="en-US" sz="36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rPr>
                <a:t>赛题介绍</a:t>
              </a:r>
              <a:endParaRPr lang="zh-CN" altLang="zh-CN" sz="36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endParaRPr>
            </a:p>
            <a:p>
              <a:endParaRPr lang="zh-CN" altLang="en-US" sz="3600" spc="2000" dirty="0">
                <a:solidFill>
                  <a:srgbClr val="6D84B0"/>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3803687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565E639-FF24-FFE6-1165-BE0697A17C86}"/>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E6DCA72C-C27B-9236-CEBF-86371FDC9CEB}"/>
              </a:ext>
            </a:extLst>
          </p:cNvPr>
          <p:cNvGrpSpPr/>
          <p:nvPr/>
        </p:nvGrpSpPr>
        <p:grpSpPr>
          <a:xfrm>
            <a:off x="10938385" y="169895"/>
            <a:ext cx="616364" cy="537684"/>
            <a:chOff x="3720691" y="2824413"/>
            <a:chExt cx="1341120" cy="1209172"/>
          </a:xfrm>
          <a:solidFill>
            <a:schemeClr val="accent1"/>
          </a:solidFill>
        </p:grpSpPr>
        <p:sp>
          <p:nvSpPr>
            <p:cNvPr id="11" name="Freeform 5">
              <a:extLst>
                <a:ext uri="{FF2B5EF4-FFF2-40B4-BE49-F238E27FC236}">
                  <a16:creationId xmlns:a16="http://schemas.microsoft.com/office/drawing/2014/main" id="{751685CE-C595-22FC-D0FB-4E7FE2FDFB7E}"/>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12" name="Freeform 5">
              <a:extLst>
                <a:ext uri="{FF2B5EF4-FFF2-40B4-BE49-F238E27FC236}">
                  <a16:creationId xmlns:a16="http://schemas.microsoft.com/office/drawing/2014/main" id="{88B4C92B-1315-4081-0609-A7DA791E862B}"/>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14" name="文本框 13">
            <a:extLst>
              <a:ext uri="{FF2B5EF4-FFF2-40B4-BE49-F238E27FC236}">
                <a16:creationId xmlns:a16="http://schemas.microsoft.com/office/drawing/2014/main" id="{F450BF32-A6E3-FF0B-3CEA-1695E314B893}"/>
              </a:ext>
            </a:extLst>
          </p:cNvPr>
          <p:cNvSpPr txBox="1"/>
          <p:nvPr/>
        </p:nvSpPr>
        <p:spPr>
          <a:xfrm>
            <a:off x="1010036" y="139597"/>
            <a:ext cx="6227378" cy="521970"/>
          </a:xfrm>
          <a:prstGeom prst="rect">
            <a:avLst/>
          </a:prstGeom>
          <a:noFill/>
        </p:spPr>
        <p:txBody>
          <a:bodyPr wrap="square">
            <a:spAutoFit/>
          </a:bodyPr>
          <a:lstStyle/>
          <a:p>
            <a:r>
              <a:rPr lang="zh-CN" altLang="en-US" sz="2800" kern="100" dirty="0">
                <a:effectLst/>
                <a:latin typeface="Times New Roman" panose="02020603050405020304" pitchFamily="18" charset="0"/>
                <a:ea typeface="宋体" panose="02010600030101010101" pitchFamily="2" charset="-122"/>
                <a:cs typeface="Arial" panose="020B0604020202020204" pitchFamily="34" charset="0"/>
              </a:rPr>
              <a:t>赛题介绍</a:t>
            </a:r>
            <a:endParaRPr lang="zh-CN" altLang="zh-CN" sz="2800" kern="100" dirty="0">
              <a:effectLst/>
              <a:latin typeface="Times New Roman" panose="02020603050405020304" pitchFamily="18" charset="0"/>
              <a:ea typeface="宋体" panose="02010600030101010101" pitchFamily="2" charset="-122"/>
              <a:cs typeface="Arial" panose="020B0604020202020204" pitchFamily="34" charset="0"/>
            </a:endParaRPr>
          </a:p>
        </p:txBody>
      </p:sp>
      <p:grpSp>
        <p:nvGrpSpPr>
          <p:cNvPr id="17" name="组合 16">
            <a:extLst>
              <a:ext uri="{FF2B5EF4-FFF2-40B4-BE49-F238E27FC236}">
                <a16:creationId xmlns:a16="http://schemas.microsoft.com/office/drawing/2014/main" id="{D700E9C1-A79F-0696-9364-FC0CE7192CDB}"/>
              </a:ext>
            </a:extLst>
          </p:cNvPr>
          <p:cNvGrpSpPr/>
          <p:nvPr/>
        </p:nvGrpSpPr>
        <p:grpSpPr>
          <a:xfrm>
            <a:off x="295407" y="136525"/>
            <a:ext cx="670385" cy="604428"/>
            <a:chOff x="5424755" y="1340768"/>
            <a:chExt cx="670560" cy="604586"/>
          </a:xfrm>
        </p:grpSpPr>
        <p:grpSp>
          <p:nvGrpSpPr>
            <p:cNvPr id="18" name="组合 17">
              <a:extLst>
                <a:ext uri="{FF2B5EF4-FFF2-40B4-BE49-F238E27FC236}">
                  <a16:creationId xmlns:a16="http://schemas.microsoft.com/office/drawing/2014/main" id="{C24D1127-CAB5-1B6A-5553-B55F89054F95}"/>
                </a:ext>
              </a:extLst>
            </p:cNvPr>
            <p:cNvGrpSpPr/>
            <p:nvPr/>
          </p:nvGrpSpPr>
          <p:grpSpPr>
            <a:xfrm>
              <a:off x="5424755" y="1340768"/>
              <a:ext cx="670560" cy="604586"/>
              <a:chOff x="3720691" y="2824413"/>
              <a:chExt cx="1341120" cy="1209172"/>
            </a:xfrm>
          </p:grpSpPr>
          <p:sp>
            <p:nvSpPr>
              <p:cNvPr id="20" name="Freeform 5">
                <a:extLst>
                  <a:ext uri="{FF2B5EF4-FFF2-40B4-BE49-F238E27FC236}">
                    <a16:creationId xmlns:a16="http://schemas.microsoft.com/office/drawing/2014/main" id="{CE590365-C91C-FD17-CB64-6A2E717987C7}"/>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5">
                <a:extLst>
                  <a:ext uri="{FF2B5EF4-FFF2-40B4-BE49-F238E27FC236}">
                    <a16:creationId xmlns:a16="http://schemas.microsoft.com/office/drawing/2014/main" id="{2A646B99-4AA0-FDDB-6D27-5B2D00162AAD}"/>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9" name="Freeform 5">
              <a:extLst>
                <a:ext uri="{FF2B5EF4-FFF2-40B4-BE49-F238E27FC236}">
                  <a16:creationId xmlns:a16="http://schemas.microsoft.com/office/drawing/2014/main" id="{0F015604-7C99-829C-5469-7DAB1F12CB78}"/>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2" name="Freeform 126">
            <a:extLst>
              <a:ext uri="{FF2B5EF4-FFF2-40B4-BE49-F238E27FC236}">
                <a16:creationId xmlns:a16="http://schemas.microsoft.com/office/drawing/2014/main" id="{98D84A11-6B67-3B25-8390-F38F81C5313D}"/>
              </a:ext>
            </a:extLst>
          </p:cNvPr>
          <p:cNvSpPr>
            <a:spLocks noChangeAspect="1" noEditPoints="1"/>
          </p:cNvSpPr>
          <p:nvPr/>
        </p:nvSpPr>
        <p:spPr bwMode="auto">
          <a:xfrm>
            <a:off x="499504" y="297515"/>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432749F-6F1B-BF42-CE75-9A72CC1EFE58}"/>
              </a:ext>
            </a:extLst>
          </p:cNvPr>
          <p:cNvSpPr txBox="1"/>
          <p:nvPr/>
        </p:nvSpPr>
        <p:spPr>
          <a:xfrm>
            <a:off x="1073460" y="1340227"/>
            <a:ext cx="9460759" cy="2246769"/>
          </a:xfrm>
          <a:prstGeom prst="rect">
            <a:avLst/>
          </a:prstGeom>
          <a:noFill/>
        </p:spPr>
        <p:txBody>
          <a:bodyPr wrap="square">
            <a:spAutoFit/>
          </a:bodyPr>
          <a:lstStyle/>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随着自动驾驶和智慧交通的兴起，路侧感知技术，尤其是路侧毫米波雷达，在提升车辆安全和交通效率方面发挥着关键作用。相较于摄像头，毫米波雷达不受环境和天气影响，具有稳定的探测性能、长作用距离、全天候全天时的特点，能够实时监测道路上的车辆流量和交通状况。在全球智慧交通市场蓬勃发展的趋势下，路侧感知技术通过路侧毫米波雷达的应用，降低了成本，进一步推动了市场规模的扩大。毫米波雷达相对于传统雷达和其他感知技术的优势，促使了相关产业链的繁荣，为智慧交通系统的发展提供了有力支持。</a:t>
            </a:r>
          </a:p>
        </p:txBody>
      </p:sp>
      <p:sp>
        <p:nvSpPr>
          <p:cNvPr id="6" name="文本框 5">
            <a:extLst>
              <a:ext uri="{FF2B5EF4-FFF2-40B4-BE49-F238E27FC236}">
                <a16:creationId xmlns:a16="http://schemas.microsoft.com/office/drawing/2014/main" id="{AA1B6EF2-24AC-73D1-4337-7ECF59EA1309}"/>
              </a:ext>
            </a:extLst>
          </p:cNvPr>
          <p:cNvSpPr txBox="1"/>
          <p:nvPr/>
        </p:nvSpPr>
        <p:spPr>
          <a:xfrm>
            <a:off x="1010036" y="847885"/>
            <a:ext cx="2771661"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赛题背景</a:t>
            </a:r>
          </a:p>
        </p:txBody>
      </p:sp>
      <p:sp>
        <p:nvSpPr>
          <p:cNvPr id="8" name="文本框 7">
            <a:extLst>
              <a:ext uri="{FF2B5EF4-FFF2-40B4-BE49-F238E27FC236}">
                <a16:creationId xmlns:a16="http://schemas.microsoft.com/office/drawing/2014/main" id="{8D3556AA-A16A-579B-5DFC-CFB3BFB895B7}"/>
              </a:ext>
            </a:extLst>
          </p:cNvPr>
          <p:cNvSpPr txBox="1"/>
          <p:nvPr/>
        </p:nvSpPr>
        <p:spPr>
          <a:xfrm>
            <a:off x="1051023" y="3560103"/>
            <a:ext cx="6096000"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赛题难点</a:t>
            </a:r>
          </a:p>
        </p:txBody>
      </p:sp>
      <p:sp>
        <p:nvSpPr>
          <p:cNvPr id="25" name="文本框 24">
            <a:extLst>
              <a:ext uri="{FF2B5EF4-FFF2-40B4-BE49-F238E27FC236}">
                <a16:creationId xmlns:a16="http://schemas.microsoft.com/office/drawing/2014/main" id="{CE1E6943-A276-FCBE-C37C-3B944F691480}"/>
              </a:ext>
            </a:extLst>
          </p:cNvPr>
          <p:cNvSpPr txBox="1"/>
          <p:nvPr/>
        </p:nvSpPr>
        <p:spPr>
          <a:xfrm>
            <a:off x="1051023" y="4011692"/>
            <a:ext cx="6096000" cy="1323439"/>
          </a:xfrm>
          <a:prstGeom prst="rect">
            <a:avLst/>
          </a:prstGeom>
          <a:noFill/>
        </p:spPr>
        <p:txBody>
          <a:bodyPr wrap="square">
            <a:spAutoFit/>
          </a:bodyPr>
          <a:lstStyle/>
          <a:p>
            <a:pPr marL="742950" lvl="1" indent="-285750" algn="just">
              <a:buFont typeface="Courier New" panose="02070309020205020404" pitchFamily="49" charset="0"/>
              <a:buChar char="o"/>
            </a:pPr>
            <a:r>
              <a:rPr lang="zh-CN" altLang="en-US" sz="2000" kern="100" dirty="0">
                <a:effectLst/>
                <a:latin typeface="宋体" panose="02010600030101010101" pitchFamily="2" charset="-122"/>
                <a:ea typeface="宋体" panose="02010600030101010101" pitchFamily="2" charset="-122"/>
                <a:cs typeface="Arial" panose="020B0604020202020204" pitchFamily="34" charset="0"/>
              </a:rPr>
              <a:t>目标</a:t>
            </a:r>
            <a:r>
              <a:rPr lang="en-US" altLang="zh-CN" sz="2000" kern="100" dirty="0">
                <a:effectLst/>
                <a:latin typeface="宋体" panose="02010600030101010101" pitchFamily="2" charset="-122"/>
                <a:ea typeface="宋体" panose="02010600030101010101" pitchFamily="2" charset="-122"/>
                <a:cs typeface="Arial" panose="020B0604020202020204" pitchFamily="34" charset="0"/>
              </a:rPr>
              <a:t>GPS</a:t>
            </a:r>
            <a:r>
              <a:rPr lang="zh-CN" altLang="en-US" sz="2000" kern="100" dirty="0">
                <a:effectLst/>
                <a:latin typeface="宋体" panose="02010600030101010101" pitchFamily="2" charset="-122"/>
                <a:ea typeface="宋体" panose="02010600030101010101" pitchFamily="2" charset="-122"/>
                <a:cs typeface="Arial" panose="020B0604020202020204" pitchFamily="34" charset="0"/>
              </a:rPr>
              <a:t>位置输出</a:t>
            </a:r>
            <a:endParaRPr lang="en-US" altLang="zh-CN" sz="2000" kern="100" dirty="0">
              <a:effectLst/>
              <a:latin typeface="宋体" panose="02010600030101010101" pitchFamily="2" charset="-122"/>
              <a:ea typeface="宋体" panose="02010600030101010101" pitchFamily="2" charset="-122"/>
              <a:cs typeface="Arial" panose="020B0604020202020204" pitchFamily="34" charset="0"/>
            </a:endParaRPr>
          </a:p>
          <a:p>
            <a:pPr marL="742950" lvl="1" indent="-285750" algn="just">
              <a:buFont typeface="Courier New" panose="02070309020205020404" pitchFamily="49" charset="0"/>
              <a:buChar char="o"/>
            </a:pPr>
            <a:r>
              <a:rPr lang="zh-CN" altLang="en-US" sz="2000" b="0" i="0" dirty="0">
                <a:solidFill>
                  <a:srgbClr val="333333"/>
                </a:solidFill>
                <a:effectLst/>
                <a:latin typeface="宋体" panose="02010600030101010101" pitchFamily="2" charset="-122"/>
                <a:ea typeface="宋体" panose="02010600030101010101" pitchFamily="2" charset="-122"/>
              </a:rPr>
              <a:t>高精度目标识别</a:t>
            </a:r>
            <a:endParaRPr lang="en-US" altLang="zh-CN" sz="2000" b="0" i="0" dirty="0">
              <a:solidFill>
                <a:srgbClr val="333333"/>
              </a:solidFill>
              <a:effectLst/>
              <a:latin typeface="宋体" panose="02010600030101010101" pitchFamily="2" charset="-122"/>
              <a:ea typeface="宋体" panose="02010600030101010101" pitchFamily="2" charset="-122"/>
            </a:endParaRPr>
          </a:p>
          <a:p>
            <a:pPr marL="742950" lvl="1" indent="-285750" algn="just">
              <a:buFont typeface="Courier New" panose="02070309020205020404" pitchFamily="49" charset="0"/>
              <a:buChar char="o"/>
            </a:pPr>
            <a:r>
              <a:rPr lang="zh-CN" altLang="en-US" sz="2000" b="0" i="0" dirty="0">
                <a:solidFill>
                  <a:srgbClr val="333333"/>
                </a:solidFill>
                <a:effectLst/>
                <a:latin typeface="宋体" panose="02010600030101010101" pitchFamily="2" charset="-122"/>
                <a:ea typeface="宋体" panose="02010600030101010101" pitchFamily="2" charset="-122"/>
              </a:rPr>
              <a:t>多目标跟踪</a:t>
            </a:r>
            <a:endParaRPr lang="en-US" altLang="zh-CN" sz="2000" b="0" i="0" dirty="0">
              <a:solidFill>
                <a:srgbClr val="333333"/>
              </a:solidFill>
              <a:effectLst/>
              <a:latin typeface="宋体" panose="02010600030101010101" pitchFamily="2" charset="-122"/>
              <a:ea typeface="宋体" panose="02010600030101010101" pitchFamily="2" charset="-122"/>
            </a:endParaRPr>
          </a:p>
          <a:p>
            <a:pPr marL="742950" lvl="1" indent="-285750" algn="just">
              <a:buFont typeface="Courier New" panose="02070309020205020404" pitchFamily="49" charset="0"/>
              <a:buChar char="o"/>
            </a:pPr>
            <a:r>
              <a:rPr lang="zh-CN" altLang="en-US" sz="2000" b="0" i="0" dirty="0">
                <a:solidFill>
                  <a:srgbClr val="333333"/>
                </a:solidFill>
                <a:effectLst/>
                <a:latin typeface="宋体" panose="02010600030101010101" pitchFamily="2" charset="-122"/>
                <a:ea typeface="宋体" panose="02010600030101010101" pitchFamily="2" charset="-122"/>
              </a:rPr>
              <a:t>实时性</a:t>
            </a:r>
          </a:p>
        </p:txBody>
      </p:sp>
    </p:spTree>
    <p:extLst>
      <p:ext uri="{BB962C8B-B14F-4D97-AF65-F5344CB8AC3E}">
        <p14:creationId xmlns:p14="http://schemas.microsoft.com/office/powerpoint/2010/main" val="144026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761B1461-754E-9967-FC0E-82371B4BAE13}"/>
              </a:ext>
            </a:extLst>
          </p:cNvPr>
          <p:cNvGrpSpPr/>
          <p:nvPr/>
        </p:nvGrpSpPr>
        <p:grpSpPr>
          <a:xfrm>
            <a:off x="3567781" y="1059121"/>
            <a:ext cx="7978535" cy="4708853"/>
            <a:chOff x="3967646" y="878374"/>
            <a:chExt cx="7978535" cy="4708853"/>
          </a:xfrm>
        </p:grpSpPr>
        <p:sp>
          <p:nvSpPr>
            <p:cNvPr id="16" name="文本框 15">
              <a:extLst>
                <a:ext uri="{FF2B5EF4-FFF2-40B4-BE49-F238E27FC236}">
                  <a16:creationId xmlns:a16="http://schemas.microsoft.com/office/drawing/2014/main" id="{E2F518F7-95FD-7DB5-8961-7324D5CF8D02}"/>
                </a:ext>
              </a:extLst>
            </p:cNvPr>
            <p:cNvSpPr txBox="1"/>
            <p:nvPr/>
          </p:nvSpPr>
          <p:spPr>
            <a:xfrm>
              <a:off x="3967646" y="878374"/>
              <a:ext cx="2440092" cy="4708853"/>
            </a:xfrm>
            <a:prstGeom prst="rect">
              <a:avLst/>
            </a:prstGeom>
            <a:noFill/>
          </p:spPr>
          <p:txBody>
            <a:bodyPr wrap="none" rtlCol="0">
              <a:spAutoFit/>
            </a:bodyPr>
            <a:lstStyle/>
            <a:p>
              <a:r>
                <a:rPr lang="en-US" altLang="zh-CN" sz="29999" dirty="0">
                  <a:solidFill>
                    <a:schemeClr val="accent1"/>
                  </a:solidFill>
                  <a:latin typeface="印品黑体" panose="00000500000000000000" pitchFamily="2" charset="-122"/>
                  <a:ea typeface="印品黑体" panose="00000500000000000000" pitchFamily="2" charset="-122"/>
                </a:rPr>
                <a:t>2</a:t>
              </a:r>
              <a:endParaRPr lang="zh-CN" altLang="en-US" sz="29999" dirty="0">
                <a:solidFill>
                  <a:schemeClr val="accent1"/>
                </a:solidFill>
                <a:latin typeface="印品黑体" panose="00000500000000000000" pitchFamily="2" charset="-122"/>
                <a:ea typeface="印品黑体" panose="00000500000000000000" pitchFamily="2" charset="-122"/>
              </a:endParaRPr>
            </a:p>
          </p:txBody>
        </p:sp>
        <p:grpSp>
          <p:nvGrpSpPr>
            <p:cNvPr id="17" name="组合 16">
              <a:extLst>
                <a:ext uri="{FF2B5EF4-FFF2-40B4-BE49-F238E27FC236}">
                  <a16:creationId xmlns:a16="http://schemas.microsoft.com/office/drawing/2014/main" id="{19DDA6AE-3282-BC24-0BF0-8DCF0383B9C0}"/>
                </a:ext>
              </a:extLst>
            </p:cNvPr>
            <p:cNvGrpSpPr/>
            <p:nvPr/>
          </p:nvGrpSpPr>
          <p:grpSpPr>
            <a:xfrm>
              <a:off x="5148263" y="2139056"/>
              <a:ext cx="5470263" cy="2200150"/>
              <a:chOff x="4305782" y="2128782"/>
              <a:chExt cx="5470263" cy="2200150"/>
            </a:xfrm>
          </p:grpSpPr>
          <p:sp>
            <p:nvSpPr>
              <p:cNvPr id="19" name="矩形 18">
                <a:extLst>
                  <a:ext uri="{FF2B5EF4-FFF2-40B4-BE49-F238E27FC236}">
                    <a16:creationId xmlns:a16="http://schemas.microsoft.com/office/drawing/2014/main" id="{693AD176-8AD8-334D-FA28-81D0A2B1DEFF}"/>
                  </a:ext>
                </a:extLst>
              </p:cNvPr>
              <p:cNvSpPr/>
              <p:nvPr/>
            </p:nvSpPr>
            <p:spPr>
              <a:xfrm>
                <a:off x="4509563" y="2248343"/>
                <a:ext cx="5266482"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印品黑体" panose="00000500000000000000" pitchFamily="2" charset="-122"/>
                  <a:ea typeface="印品黑体" panose="00000500000000000000" pitchFamily="2" charset="-122"/>
                </a:endParaRPr>
              </a:p>
            </p:txBody>
          </p:sp>
          <p:sp>
            <p:nvSpPr>
              <p:cNvPr id="20" name="矩形 19">
                <a:extLst>
                  <a:ext uri="{FF2B5EF4-FFF2-40B4-BE49-F238E27FC236}">
                    <a16:creationId xmlns:a16="http://schemas.microsoft.com/office/drawing/2014/main" id="{6CF1FB30-F71F-D43A-ADEC-08A333B26655}"/>
                  </a:ext>
                </a:extLst>
              </p:cNvPr>
              <p:cNvSpPr/>
              <p:nvPr/>
            </p:nvSpPr>
            <p:spPr>
              <a:xfrm>
                <a:off x="4305782" y="2128782"/>
                <a:ext cx="5177808" cy="2200150"/>
              </a:xfrm>
              <a:prstGeom prst="rect">
                <a:avLst/>
              </a:prstGeom>
              <a:noFill/>
              <a:ln>
                <a:solidFill>
                  <a:srgbClr val="F4F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grpSp>
        <p:sp>
          <p:nvSpPr>
            <p:cNvPr id="18" name="文本框 17">
              <a:extLst>
                <a:ext uri="{FF2B5EF4-FFF2-40B4-BE49-F238E27FC236}">
                  <a16:creationId xmlns:a16="http://schemas.microsoft.com/office/drawing/2014/main" id="{B556FD6E-8954-611E-B8A3-0AEFCA27FDDF}"/>
                </a:ext>
              </a:extLst>
            </p:cNvPr>
            <p:cNvSpPr txBox="1"/>
            <p:nvPr/>
          </p:nvSpPr>
          <p:spPr>
            <a:xfrm>
              <a:off x="6247718" y="2848972"/>
              <a:ext cx="5698463" cy="646331"/>
            </a:xfrm>
            <a:prstGeom prst="rect">
              <a:avLst/>
            </a:prstGeom>
            <a:noFill/>
          </p:spPr>
          <p:txBody>
            <a:bodyPr wrap="square" rtlCol="0">
              <a:spAutoFit/>
            </a:bodyPr>
            <a:lstStyle/>
            <a:p>
              <a:r>
                <a:rPr lang="zh-CN" altLang="en-US" sz="36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rPr>
                <a:t>算法概述</a:t>
              </a:r>
            </a:p>
          </p:txBody>
        </p:sp>
      </p:grpSp>
    </p:spTree>
    <p:extLst>
      <p:ext uri="{BB962C8B-B14F-4D97-AF65-F5344CB8AC3E}">
        <p14:creationId xmlns:p14="http://schemas.microsoft.com/office/powerpoint/2010/main" val="235068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109B9E0-BAE7-2F62-575D-0CB51B6B85D2}"/>
              </a:ext>
            </a:extLst>
          </p:cNvPr>
          <p:cNvSpPr txBox="1"/>
          <p:nvPr/>
        </p:nvSpPr>
        <p:spPr>
          <a:xfrm>
            <a:off x="514736" y="181801"/>
            <a:ext cx="6097088" cy="523220"/>
          </a:xfrm>
          <a:prstGeom prst="rect">
            <a:avLst/>
          </a:prstGeom>
          <a:noFill/>
        </p:spPr>
        <p:txBody>
          <a:bodyPr wrap="square">
            <a:spAutoFit/>
          </a:bodyPr>
          <a:lstStyle/>
          <a:p>
            <a:pPr algn="just"/>
            <a:r>
              <a:rPr lang="zh-CN" altLang="zh-CN" sz="2800" b="1" kern="100" dirty="0">
                <a:latin typeface="Times New Roman" panose="02020603050405020304" pitchFamily="18" charset="0"/>
                <a:ea typeface="宋体" panose="02010600030101010101" pitchFamily="2" charset="-122"/>
                <a:cs typeface="Arial" panose="020B0604020202020204" pitchFamily="34" charset="0"/>
              </a:rPr>
              <a:t>算法概述</a:t>
            </a:r>
          </a:p>
        </p:txBody>
      </p:sp>
      <p:pic>
        <p:nvPicPr>
          <p:cNvPr id="8" name="图形 7">
            <a:extLst>
              <a:ext uri="{FF2B5EF4-FFF2-40B4-BE49-F238E27FC236}">
                <a16:creationId xmlns:a16="http://schemas.microsoft.com/office/drawing/2014/main" id="{9B5A7DB8-E638-6EA5-06D9-2CFB0BF5A7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28511"/>
            <a:ext cx="12192002" cy="6915022"/>
          </a:xfrm>
          <a:prstGeom prst="rect">
            <a:avLst/>
          </a:prstGeom>
        </p:spPr>
      </p:pic>
    </p:spTree>
    <p:extLst>
      <p:ext uri="{BB962C8B-B14F-4D97-AF65-F5344CB8AC3E}">
        <p14:creationId xmlns:p14="http://schemas.microsoft.com/office/powerpoint/2010/main" val="8610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761B1461-754E-9967-FC0E-82371B4BAE13}"/>
              </a:ext>
            </a:extLst>
          </p:cNvPr>
          <p:cNvGrpSpPr/>
          <p:nvPr/>
        </p:nvGrpSpPr>
        <p:grpSpPr>
          <a:xfrm>
            <a:off x="3567781" y="1059121"/>
            <a:ext cx="7978535" cy="4708853"/>
            <a:chOff x="3967646" y="878374"/>
            <a:chExt cx="7978535" cy="4708853"/>
          </a:xfrm>
        </p:grpSpPr>
        <p:sp>
          <p:nvSpPr>
            <p:cNvPr id="16" name="文本框 15">
              <a:extLst>
                <a:ext uri="{FF2B5EF4-FFF2-40B4-BE49-F238E27FC236}">
                  <a16:creationId xmlns:a16="http://schemas.microsoft.com/office/drawing/2014/main" id="{E2F518F7-95FD-7DB5-8961-7324D5CF8D02}"/>
                </a:ext>
              </a:extLst>
            </p:cNvPr>
            <p:cNvSpPr txBox="1"/>
            <p:nvPr/>
          </p:nvSpPr>
          <p:spPr>
            <a:xfrm>
              <a:off x="3967646" y="878374"/>
              <a:ext cx="2440092" cy="4708853"/>
            </a:xfrm>
            <a:prstGeom prst="rect">
              <a:avLst/>
            </a:prstGeom>
            <a:noFill/>
          </p:spPr>
          <p:txBody>
            <a:bodyPr wrap="none" rtlCol="0">
              <a:spAutoFit/>
            </a:bodyPr>
            <a:lstStyle/>
            <a:p>
              <a:r>
                <a:rPr lang="en-US" altLang="zh-CN" sz="29999" dirty="0">
                  <a:solidFill>
                    <a:schemeClr val="accent1"/>
                  </a:solidFill>
                  <a:latin typeface="印品黑体" panose="00000500000000000000" pitchFamily="2" charset="-122"/>
                  <a:ea typeface="印品黑体" panose="00000500000000000000" pitchFamily="2" charset="-122"/>
                </a:rPr>
                <a:t>3</a:t>
              </a:r>
              <a:endParaRPr lang="zh-CN" altLang="en-US" sz="29999" dirty="0">
                <a:solidFill>
                  <a:schemeClr val="accent1"/>
                </a:solidFill>
                <a:latin typeface="印品黑体" panose="00000500000000000000" pitchFamily="2" charset="-122"/>
                <a:ea typeface="印品黑体" panose="00000500000000000000" pitchFamily="2" charset="-122"/>
              </a:endParaRPr>
            </a:p>
          </p:txBody>
        </p:sp>
        <p:grpSp>
          <p:nvGrpSpPr>
            <p:cNvPr id="17" name="组合 16">
              <a:extLst>
                <a:ext uri="{FF2B5EF4-FFF2-40B4-BE49-F238E27FC236}">
                  <a16:creationId xmlns:a16="http://schemas.microsoft.com/office/drawing/2014/main" id="{19DDA6AE-3282-BC24-0BF0-8DCF0383B9C0}"/>
                </a:ext>
              </a:extLst>
            </p:cNvPr>
            <p:cNvGrpSpPr/>
            <p:nvPr/>
          </p:nvGrpSpPr>
          <p:grpSpPr>
            <a:xfrm>
              <a:off x="5148263" y="2139056"/>
              <a:ext cx="5470263" cy="2200150"/>
              <a:chOff x="4305782" y="2128782"/>
              <a:chExt cx="5470263" cy="2200150"/>
            </a:xfrm>
          </p:grpSpPr>
          <p:sp>
            <p:nvSpPr>
              <p:cNvPr id="19" name="矩形 18">
                <a:extLst>
                  <a:ext uri="{FF2B5EF4-FFF2-40B4-BE49-F238E27FC236}">
                    <a16:creationId xmlns:a16="http://schemas.microsoft.com/office/drawing/2014/main" id="{693AD176-8AD8-334D-FA28-81D0A2B1DEFF}"/>
                  </a:ext>
                </a:extLst>
              </p:cNvPr>
              <p:cNvSpPr/>
              <p:nvPr/>
            </p:nvSpPr>
            <p:spPr>
              <a:xfrm>
                <a:off x="4509563" y="2248343"/>
                <a:ext cx="5266482" cy="1979271"/>
              </a:xfrm>
              <a:prstGeom prst="rect">
                <a:avLst/>
              </a:prstGeom>
              <a:solidFill>
                <a:srgbClr val="F5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0" spc="600" dirty="0">
                  <a:solidFill>
                    <a:srgbClr val="2F5597"/>
                  </a:solidFill>
                  <a:latin typeface="印品黑体" panose="00000500000000000000" pitchFamily="2" charset="-122"/>
                  <a:ea typeface="印品黑体" panose="00000500000000000000" pitchFamily="2" charset="-122"/>
                </a:endParaRPr>
              </a:p>
            </p:txBody>
          </p:sp>
          <p:sp>
            <p:nvSpPr>
              <p:cNvPr id="20" name="矩形 19">
                <a:extLst>
                  <a:ext uri="{FF2B5EF4-FFF2-40B4-BE49-F238E27FC236}">
                    <a16:creationId xmlns:a16="http://schemas.microsoft.com/office/drawing/2014/main" id="{6CF1FB30-F71F-D43A-ADEC-08A333B26655}"/>
                  </a:ext>
                </a:extLst>
              </p:cNvPr>
              <p:cNvSpPr/>
              <p:nvPr/>
            </p:nvSpPr>
            <p:spPr>
              <a:xfrm>
                <a:off x="4305782" y="2128782"/>
                <a:ext cx="5177808" cy="2200150"/>
              </a:xfrm>
              <a:prstGeom prst="rect">
                <a:avLst/>
              </a:prstGeom>
              <a:noFill/>
              <a:ln>
                <a:solidFill>
                  <a:srgbClr val="F4F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latin typeface="印品黑体" panose="00000500000000000000" pitchFamily="2" charset="-122"/>
                </a:endParaRPr>
              </a:p>
            </p:txBody>
          </p:sp>
        </p:grpSp>
        <p:sp>
          <p:nvSpPr>
            <p:cNvPr id="18" name="文本框 17">
              <a:extLst>
                <a:ext uri="{FF2B5EF4-FFF2-40B4-BE49-F238E27FC236}">
                  <a16:creationId xmlns:a16="http://schemas.microsoft.com/office/drawing/2014/main" id="{B556FD6E-8954-611E-B8A3-0AEFCA27FDDF}"/>
                </a:ext>
              </a:extLst>
            </p:cNvPr>
            <p:cNvSpPr txBox="1"/>
            <p:nvPr/>
          </p:nvSpPr>
          <p:spPr>
            <a:xfrm>
              <a:off x="6247718" y="2848972"/>
              <a:ext cx="5698463" cy="646331"/>
            </a:xfrm>
            <a:prstGeom prst="rect">
              <a:avLst/>
            </a:prstGeom>
            <a:noFill/>
          </p:spPr>
          <p:txBody>
            <a:bodyPr wrap="square" rtlCol="0">
              <a:spAutoFit/>
            </a:bodyPr>
            <a:lstStyle/>
            <a:p>
              <a:r>
                <a:rPr lang="zh-CN" altLang="zh-CN" sz="3600" kern="100" dirty="0">
                  <a:solidFill>
                    <a:schemeClr val="accent1"/>
                  </a:solidFill>
                  <a:effectLst/>
                  <a:latin typeface="Times New Roman" panose="02020603050405020304" pitchFamily="18" charset="0"/>
                  <a:ea typeface="宋体" panose="02010600030101010101" pitchFamily="2" charset="-122"/>
                  <a:cs typeface="Arial" panose="020B0604020202020204" pitchFamily="34" charset="0"/>
                </a:rPr>
                <a:t>算法设计细节分析</a:t>
              </a:r>
            </a:p>
          </p:txBody>
        </p:sp>
      </p:grpSp>
    </p:spTree>
    <p:extLst>
      <p:ext uri="{BB962C8B-B14F-4D97-AF65-F5344CB8AC3E}">
        <p14:creationId xmlns:p14="http://schemas.microsoft.com/office/powerpoint/2010/main" val="1223663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565E639-FF24-FFE6-1165-BE0697A17C86}"/>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E6DCA72C-C27B-9236-CEBF-86371FDC9CEB}"/>
              </a:ext>
            </a:extLst>
          </p:cNvPr>
          <p:cNvGrpSpPr/>
          <p:nvPr/>
        </p:nvGrpSpPr>
        <p:grpSpPr>
          <a:xfrm>
            <a:off x="10873782" y="169895"/>
            <a:ext cx="616364" cy="537684"/>
            <a:chOff x="3720691" y="2824413"/>
            <a:chExt cx="1341120" cy="1209172"/>
          </a:xfrm>
          <a:solidFill>
            <a:schemeClr val="accent1"/>
          </a:solidFill>
        </p:grpSpPr>
        <p:sp>
          <p:nvSpPr>
            <p:cNvPr id="11" name="Freeform 5">
              <a:extLst>
                <a:ext uri="{FF2B5EF4-FFF2-40B4-BE49-F238E27FC236}">
                  <a16:creationId xmlns:a16="http://schemas.microsoft.com/office/drawing/2014/main" id="{751685CE-C595-22FC-D0FB-4E7FE2FDFB7E}"/>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12" name="Freeform 5">
              <a:extLst>
                <a:ext uri="{FF2B5EF4-FFF2-40B4-BE49-F238E27FC236}">
                  <a16:creationId xmlns:a16="http://schemas.microsoft.com/office/drawing/2014/main" id="{88B4C92B-1315-4081-0609-A7DA791E862B}"/>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sp>
        <p:nvSpPr>
          <p:cNvPr id="14" name="文本框 13">
            <a:extLst>
              <a:ext uri="{FF2B5EF4-FFF2-40B4-BE49-F238E27FC236}">
                <a16:creationId xmlns:a16="http://schemas.microsoft.com/office/drawing/2014/main" id="{F450BF32-A6E3-FF0B-3CEA-1695E314B893}"/>
              </a:ext>
            </a:extLst>
          </p:cNvPr>
          <p:cNvSpPr txBox="1"/>
          <p:nvPr/>
        </p:nvSpPr>
        <p:spPr>
          <a:xfrm>
            <a:off x="1010036" y="153288"/>
            <a:ext cx="6227378" cy="521970"/>
          </a:xfrm>
          <a:prstGeom prst="rect">
            <a:avLst/>
          </a:prstGeom>
          <a:noFill/>
        </p:spPr>
        <p:txBody>
          <a:bodyPr wrap="square">
            <a:spAutoFit/>
          </a:bodyPr>
          <a:lstStyle/>
          <a:p>
            <a:pPr lvl="0" algn="just"/>
            <a:r>
              <a:rPr lang="zh-CN" altLang="zh-CN" sz="2800" kern="100" dirty="0">
                <a:effectLst/>
                <a:latin typeface="Times New Roman" panose="02020603050405020304" pitchFamily="18" charset="0"/>
                <a:ea typeface="宋体" panose="02010600030101010101" pitchFamily="2" charset="-122"/>
                <a:cs typeface="Arial" panose="020B0604020202020204" pitchFamily="34" charset="0"/>
              </a:rPr>
              <a:t>算法设计细节分析</a:t>
            </a:r>
          </a:p>
        </p:txBody>
      </p:sp>
      <p:grpSp>
        <p:nvGrpSpPr>
          <p:cNvPr id="17" name="组合 16">
            <a:extLst>
              <a:ext uri="{FF2B5EF4-FFF2-40B4-BE49-F238E27FC236}">
                <a16:creationId xmlns:a16="http://schemas.microsoft.com/office/drawing/2014/main" id="{D700E9C1-A79F-0696-9364-FC0CE7192CDB}"/>
              </a:ext>
            </a:extLst>
          </p:cNvPr>
          <p:cNvGrpSpPr/>
          <p:nvPr/>
        </p:nvGrpSpPr>
        <p:grpSpPr>
          <a:xfrm>
            <a:off x="295407" y="136525"/>
            <a:ext cx="670385" cy="604428"/>
            <a:chOff x="5424755" y="1340768"/>
            <a:chExt cx="670560" cy="604586"/>
          </a:xfrm>
        </p:grpSpPr>
        <p:grpSp>
          <p:nvGrpSpPr>
            <p:cNvPr id="18" name="组合 17">
              <a:extLst>
                <a:ext uri="{FF2B5EF4-FFF2-40B4-BE49-F238E27FC236}">
                  <a16:creationId xmlns:a16="http://schemas.microsoft.com/office/drawing/2014/main" id="{C24D1127-CAB5-1B6A-5553-B55F89054F95}"/>
                </a:ext>
              </a:extLst>
            </p:cNvPr>
            <p:cNvGrpSpPr/>
            <p:nvPr/>
          </p:nvGrpSpPr>
          <p:grpSpPr>
            <a:xfrm>
              <a:off x="5424755" y="1340768"/>
              <a:ext cx="670560" cy="604586"/>
              <a:chOff x="3720691" y="2824413"/>
              <a:chExt cx="1341120" cy="1209172"/>
            </a:xfrm>
          </p:grpSpPr>
          <p:sp>
            <p:nvSpPr>
              <p:cNvPr id="20" name="Freeform 5">
                <a:extLst>
                  <a:ext uri="{FF2B5EF4-FFF2-40B4-BE49-F238E27FC236}">
                    <a16:creationId xmlns:a16="http://schemas.microsoft.com/office/drawing/2014/main" id="{CE590365-C91C-FD17-CB64-6A2E717987C7}"/>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5">
                <a:extLst>
                  <a:ext uri="{FF2B5EF4-FFF2-40B4-BE49-F238E27FC236}">
                    <a16:creationId xmlns:a16="http://schemas.microsoft.com/office/drawing/2014/main" id="{2A646B99-4AA0-FDDB-6D27-5B2D00162AAD}"/>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9" name="Freeform 5">
              <a:extLst>
                <a:ext uri="{FF2B5EF4-FFF2-40B4-BE49-F238E27FC236}">
                  <a16:creationId xmlns:a16="http://schemas.microsoft.com/office/drawing/2014/main" id="{0F015604-7C99-829C-5469-7DAB1F12CB78}"/>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2" name="Freeform 126">
            <a:extLst>
              <a:ext uri="{FF2B5EF4-FFF2-40B4-BE49-F238E27FC236}">
                <a16:creationId xmlns:a16="http://schemas.microsoft.com/office/drawing/2014/main" id="{98D84A11-6B67-3B25-8390-F38F81C5313D}"/>
              </a:ext>
            </a:extLst>
          </p:cNvPr>
          <p:cNvSpPr>
            <a:spLocks noChangeAspect="1" noEditPoints="1"/>
          </p:cNvSpPr>
          <p:nvPr/>
        </p:nvSpPr>
        <p:spPr bwMode="auto">
          <a:xfrm>
            <a:off x="499504" y="297515"/>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3" name="图片 22">
            <a:extLst>
              <a:ext uri="{FF2B5EF4-FFF2-40B4-BE49-F238E27FC236}">
                <a16:creationId xmlns:a16="http://schemas.microsoft.com/office/drawing/2014/main" id="{3482C37E-34D3-7696-4DEA-77BD6AC56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328" y="794482"/>
            <a:ext cx="8188459" cy="4177096"/>
          </a:xfrm>
          <a:prstGeom prst="rect">
            <a:avLst/>
          </a:prstGeom>
        </p:spPr>
      </p:pic>
      <p:sp>
        <p:nvSpPr>
          <p:cNvPr id="26" name="文本框 25">
            <a:extLst>
              <a:ext uri="{FF2B5EF4-FFF2-40B4-BE49-F238E27FC236}">
                <a16:creationId xmlns:a16="http://schemas.microsoft.com/office/drawing/2014/main" id="{18F23C1A-B8EF-0F43-6E80-89D0634FE33A}"/>
              </a:ext>
            </a:extLst>
          </p:cNvPr>
          <p:cNvSpPr txBox="1"/>
          <p:nvPr/>
        </p:nvSpPr>
        <p:spPr>
          <a:xfrm>
            <a:off x="6612324" y="5372413"/>
            <a:ext cx="2474466"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Arial" panose="020B0604020202020204" pitchFamily="34" charset="0"/>
              </a:rPr>
              <a:t>雷达数据的三维分布图</a:t>
            </a:r>
            <a:endParaRPr lang="zh-CN" altLang="en-US" dirty="0"/>
          </a:p>
        </p:txBody>
      </p:sp>
      <p:sp>
        <p:nvSpPr>
          <p:cNvPr id="29" name="文本框 28">
            <a:extLst>
              <a:ext uri="{FF2B5EF4-FFF2-40B4-BE49-F238E27FC236}">
                <a16:creationId xmlns:a16="http://schemas.microsoft.com/office/drawing/2014/main" id="{C9BFFB4E-BA81-5529-2254-9A8EFFD668E9}"/>
              </a:ext>
            </a:extLst>
          </p:cNvPr>
          <p:cNvSpPr txBox="1"/>
          <p:nvPr/>
        </p:nvSpPr>
        <p:spPr>
          <a:xfrm>
            <a:off x="248213" y="1987392"/>
            <a:ext cx="3230566" cy="1938992"/>
          </a:xfrm>
          <a:prstGeom prst="rect">
            <a:avLst/>
          </a:prstGeom>
          <a:noFill/>
        </p:spPr>
        <p:txBody>
          <a:bodyPr wrap="square">
            <a:spAutoFit/>
          </a:bodyPr>
          <a:lstStyle/>
          <a:p>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从</a:t>
            </a:r>
            <a:r>
              <a:rPr lang="zh-CN" altLang="en-US" sz="2000" dirty="0">
                <a:latin typeface="Times New Roman" panose="02020603050405020304" pitchFamily="18" charset="0"/>
                <a:ea typeface="宋体" panose="02010600030101010101" pitchFamily="2" charset="-122"/>
                <a:cs typeface="Arial" panose="020B0604020202020204" pitchFamily="34" charset="0"/>
              </a:rPr>
              <a:t>右</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图上看，仅就雷达探测区的中心区域来说，速度为正值的雷达数据数，明显比速度为负值的多，</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这一点启发了</a:t>
            </a:r>
            <a:r>
              <a:rPr lang="zh-CN" altLang="en-US"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我们</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关于车道正向方向的判断算法。</a:t>
            </a:r>
            <a:endParaRPr lang="zh-CN" altLang="en-US" sz="2000" dirty="0"/>
          </a:p>
        </p:txBody>
      </p:sp>
    </p:spTree>
    <p:extLst>
      <p:ext uri="{BB962C8B-B14F-4D97-AF65-F5344CB8AC3E}">
        <p14:creationId xmlns:p14="http://schemas.microsoft.com/office/powerpoint/2010/main" val="392595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B940C00-D06A-7C2B-52CC-0CA4A813B24C}"/>
              </a:ext>
            </a:extLst>
          </p:cNvPr>
          <p:cNvGrpSpPr/>
          <p:nvPr/>
        </p:nvGrpSpPr>
        <p:grpSpPr>
          <a:xfrm>
            <a:off x="295407" y="136525"/>
            <a:ext cx="670385" cy="604428"/>
            <a:chOff x="5424755" y="1340768"/>
            <a:chExt cx="670560" cy="604586"/>
          </a:xfrm>
        </p:grpSpPr>
        <p:grpSp>
          <p:nvGrpSpPr>
            <p:cNvPr id="5" name="组合 4">
              <a:extLst>
                <a:ext uri="{FF2B5EF4-FFF2-40B4-BE49-F238E27FC236}">
                  <a16:creationId xmlns:a16="http://schemas.microsoft.com/office/drawing/2014/main" id="{E1E532C8-45C7-6E08-F95B-1019BB2B3437}"/>
                </a:ext>
              </a:extLst>
            </p:cNvPr>
            <p:cNvGrpSpPr/>
            <p:nvPr/>
          </p:nvGrpSpPr>
          <p:grpSpPr>
            <a:xfrm>
              <a:off x="5424755" y="1340768"/>
              <a:ext cx="670560" cy="604586"/>
              <a:chOff x="3720691" y="2824413"/>
              <a:chExt cx="1341120" cy="1209172"/>
            </a:xfrm>
          </p:grpSpPr>
          <p:sp>
            <p:nvSpPr>
              <p:cNvPr id="7" name="Freeform 5">
                <a:extLst>
                  <a:ext uri="{FF2B5EF4-FFF2-40B4-BE49-F238E27FC236}">
                    <a16:creationId xmlns:a16="http://schemas.microsoft.com/office/drawing/2014/main" id="{EFA103B3-0711-FDD9-2AF6-560780C9EC02}"/>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5">
                <a:extLst>
                  <a:ext uri="{FF2B5EF4-FFF2-40B4-BE49-F238E27FC236}">
                    <a16:creationId xmlns:a16="http://schemas.microsoft.com/office/drawing/2014/main" id="{605BDA28-1E1F-A937-FF0C-7AD56A6B2A35}"/>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6" name="Freeform 5">
              <a:extLst>
                <a:ext uri="{FF2B5EF4-FFF2-40B4-BE49-F238E27FC236}">
                  <a16:creationId xmlns:a16="http://schemas.microsoft.com/office/drawing/2014/main" id="{55D5B30C-D689-236D-A00C-3A88A003A245}"/>
                </a:ext>
              </a:extLst>
            </p:cNvPr>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9" name="直接连接符 8">
            <a:extLst>
              <a:ext uri="{FF2B5EF4-FFF2-40B4-BE49-F238E27FC236}">
                <a16:creationId xmlns:a16="http://schemas.microsoft.com/office/drawing/2014/main" id="{B565E639-FF24-FFE6-1165-BE0697A17C86}"/>
              </a:ext>
            </a:extLst>
          </p:cNvPr>
          <p:cNvCxnSpPr/>
          <p:nvPr/>
        </p:nvCxnSpPr>
        <p:spPr>
          <a:xfrm>
            <a:off x="1087498" y="634719"/>
            <a:ext cx="9721436" cy="0"/>
          </a:xfrm>
          <a:prstGeom prst="line">
            <a:avLst/>
          </a:prstGeom>
          <a:ln w="28575">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13" name="Freeform 126">
            <a:extLst>
              <a:ext uri="{FF2B5EF4-FFF2-40B4-BE49-F238E27FC236}">
                <a16:creationId xmlns:a16="http://schemas.microsoft.com/office/drawing/2014/main" id="{867539EF-A2D3-A2F2-726E-0B368EF506A1}"/>
              </a:ext>
            </a:extLst>
          </p:cNvPr>
          <p:cNvSpPr>
            <a:spLocks noChangeAspect="1" noEditPoints="1"/>
          </p:cNvSpPr>
          <p:nvPr/>
        </p:nvSpPr>
        <p:spPr bwMode="auto">
          <a:xfrm>
            <a:off x="499504" y="297515"/>
            <a:ext cx="267832" cy="3351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1"/>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F450BF32-A6E3-FF0B-3CEA-1695E314B893}"/>
              </a:ext>
            </a:extLst>
          </p:cNvPr>
          <p:cNvSpPr txBox="1"/>
          <p:nvPr/>
        </p:nvSpPr>
        <p:spPr>
          <a:xfrm>
            <a:off x="1010036" y="153288"/>
            <a:ext cx="6227378" cy="521970"/>
          </a:xfrm>
          <a:prstGeom prst="rect">
            <a:avLst/>
          </a:prstGeom>
          <a:noFill/>
        </p:spPr>
        <p:txBody>
          <a:bodyPr wrap="square">
            <a:spAutoFit/>
          </a:bodyPr>
          <a:lstStyle/>
          <a:p>
            <a:pPr lvl="0" algn="just"/>
            <a:r>
              <a:rPr lang="zh-CN" altLang="zh-CN" sz="2800" kern="100" dirty="0">
                <a:effectLst/>
                <a:latin typeface="Times New Roman" panose="02020603050405020304" pitchFamily="18" charset="0"/>
                <a:ea typeface="宋体" panose="02010600030101010101" pitchFamily="2" charset="-122"/>
                <a:cs typeface="Arial" panose="020B0604020202020204" pitchFamily="34" charset="0"/>
              </a:rPr>
              <a:t>算法设计细节分析</a:t>
            </a:r>
          </a:p>
        </p:txBody>
      </p:sp>
      <p:grpSp>
        <p:nvGrpSpPr>
          <p:cNvPr id="17" name="组合 16">
            <a:extLst>
              <a:ext uri="{FF2B5EF4-FFF2-40B4-BE49-F238E27FC236}">
                <a16:creationId xmlns:a16="http://schemas.microsoft.com/office/drawing/2014/main" id="{FA60CD74-1EC9-8880-8FCA-8BAC73FF6395}"/>
              </a:ext>
            </a:extLst>
          </p:cNvPr>
          <p:cNvGrpSpPr/>
          <p:nvPr/>
        </p:nvGrpSpPr>
        <p:grpSpPr>
          <a:xfrm>
            <a:off x="10964510" y="137574"/>
            <a:ext cx="616364" cy="537684"/>
            <a:chOff x="3720691" y="2824413"/>
            <a:chExt cx="1341120" cy="1209172"/>
          </a:xfrm>
          <a:solidFill>
            <a:schemeClr val="accent1"/>
          </a:solidFill>
        </p:grpSpPr>
        <p:sp>
          <p:nvSpPr>
            <p:cNvPr id="18" name="Freeform 5">
              <a:extLst>
                <a:ext uri="{FF2B5EF4-FFF2-40B4-BE49-F238E27FC236}">
                  <a16:creationId xmlns:a16="http://schemas.microsoft.com/office/drawing/2014/main" id="{084CF5AF-F535-7E08-DF0E-2C7FD0A91EED}"/>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190500" dist="1143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sp>
          <p:nvSpPr>
            <p:cNvPr id="19" name="Freeform 5">
              <a:extLst>
                <a:ext uri="{FF2B5EF4-FFF2-40B4-BE49-F238E27FC236}">
                  <a16:creationId xmlns:a16="http://schemas.microsoft.com/office/drawing/2014/main" id="{29837328-BC2A-8EA9-1C8A-538C19A74942}"/>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a:outerShdw blurRad="50800" dist="38100" dir="2700000" algn="tl" rotWithShape="0">
                <a:prstClr val="black">
                  <a:alpha val="40000"/>
                </a:prstClr>
              </a:outerShdw>
            </a:effectLst>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方正兰亭黑简体" panose="02000000000000000000" pitchFamily="2" charset="-122"/>
                <a:ea typeface="方正兰亭黑简体" panose="02000000000000000000" pitchFamily="2" charset="-122"/>
              </a:endParaRPr>
            </a:p>
          </p:txBody>
        </p:sp>
      </p:grpSp>
      <p:pic>
        <p:nvPicPr>
          <p:cNvPr id="11" name="图片 10">
            <a:extLst>
              <a:ext uri="{FF2B5EF4-FFF2-40B4-BE49-F238E27FC236}">
                <a16:creationId xmlns:a16="http://schemas.microsoft.com/office/drawing/2014/main" id="{7D95BD61-D81A-584E-592D-EA34D0487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19" y="843411"/>
            <a:ext cx="8081887" cy="4528962"/>
          </a:xfrm>
          <a:prstGeom prst="rect">
            <a:avLst/>
          </a:prstGeom>
        </p:spPr>
      </p:pic>
      <p:sp>
        <p:nvSpPr>
          <p:cNvPr id="20" name="文本框 19">
            <a:extLst>
              <a:ext uri="{FF2B5EF4-FFF2-40B4-BE49-F238E27FC236}">
                <a16:creationId xmlns:a16="http://schemas.microsoft.com/office/drawing/2014/main" id="{3F735F4B-0496-FA4A-4961-1B8E7FE9178A}"/>
              </a:ext>
            </a:extLst>
          </p:cNvPr>
          <p:cNvSpPr txBox="1"/>
          <p:nvPr/>
        </p:nvSpPr>
        <p:spPr>
          <a:xfrm>
            <a:off x="3149172" y="5727385"/>
            <a:ext cx="2521380"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Arial" panose="020B0604020202020204" pitchFamily="34" charset="0"/>
              </a:rPr>
              <a:t>雷达数据的二维分布图</a:t>
            </a:r>
            <a:endParaRPr lang="zh-CN" altLang="en-US" dirty="0"/>
          </a:p>
        </p:txBody>
      </p:sp>
      <p:sp>
        <p:nvSpPr>
          <p:cNvPr id="22" name="文本框 21">
            <a:extLst>
              <a:ext uri="{FF2B5EF4-FFF2-40B4-BE49-F238E27FC236}">
                <a16:creationId xmlns:a16="http://schemas.microsoft.com/office/drawing/2014/main" id="{10B4E9C2-4890-F254-2E2D-4FD20A969AC8}"/>
              </a:ext>
            </a:extLst>
          </p:cNvPr>
          <p:cNvSpPr txBox="1"/>
          <p:nvPr/>
        </p:nvSpPr>
        <p:spPr>
          <a:xfrm>
            <a:off x="8694963" y="1888391"/>
            <a:ext cx="3437163" cy="2862322"/>
          </a:xfrm>
          <a:prstGeom prst="rect">
            <a:avLst/>
          </a:prstGeom>
          <a:noFill/>
        </p:spPr>
        <p:txBody>
          <a:bodyPr wrap="square">
            <a:spAutoFit/>
          </a:bodyPr>
          <a:lstStyle/>
          <a:p>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如图，位于雷达探测区中心的雷达数据明显要比其它区域密集。</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因此，</a:t>
            </a:r>
            <a:r>
              <a:rPr lang="zh-CN" altLang="en-US"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判断</a:t>
            </a:r>
            <a:r>
              <a:rPr lang="zh-CN" altLang="zh-CN" sz="20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雷达探测器是正对着车道的，只有位于雷达探测区的中心区域的数据，才是有效数据。</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另外</a:t>
            </a:r>
            <a:r>
              <a:rPr lang="zh-CN" altLang="en-US" sz="2000" dirty="0">
                <a:effectLst/>
                <a:latin typeface="Times New Roman" panose="02020603050405020304" pitchFamily="18" charset="0"/>
                <a:ea typeface="宋体" panose="02010600030101010101" pitchFamily="2" charset="-122"/>
                <a:cs typeface="Arial" panose="020B0604020202020204" pitchFamily="34" charset="0"/>
              </a:rPr>
              <a:t>可以观察到</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，在纵向距离超过</a:t>
            </a:r>
            <a:r>
              <a:rPr lang="en-US" altLang="zh-CN" sz="2000" dirty="0">
                <a:effectLst/>
                <a:latin typeface="Times New Roman" panose="02020603050405020304" pitchFamily="18" charset="0"/>
                <a:ea typeface="宋体" panose="02010600030101010101" pitchFamily="2" charset="-122"/>
                <a:cs typeface="Arial" panose="020B0604020202020204" pitchFamily="34" charset="0"/>
              </a:rPr>
              <a:t>200m</a:t>
            </a:r>
            <a:r>
              <a:rPr lang="zh-CN" altLang="zh-CN" sz="2000" dirty="0">
                <a:effectLst/>
                <a:latin typeface="Times New Roman" panose="02020603050405020304" pitchFamily="18" charset="0"/>
                <a:ea typeface="宋体" panose="02010600030101010101" pitchFamily="2" charset="-122"/>
                <a:cs typeface="Arial" panose="020B0604020202020204" pitchFamily="34" charset="0"/>
              </a:rPr>
              <a:t>后，雷达探测点的分布要变得稀疏很多。</a:t>
            </a:r>
            <a:endParaRPr lang="zh-CN" altLang="en-US" sz="2000" dirty="0"/>
          </a:p>
        </p:txBody>
      </p:sp>
    </p:spTree>
    <p:extLst>
      <p:ext uri="{BB962C8B-B14F-4D97-AF65-F5344CB8AC3E}">
        <p14:creationId xmlns:p14="http://schemas.microsoft.com/office/powerpoint/2010/main" val="396249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1503</Words>
  <Application>Microsoft Office PowerPoint</Application>
  <PresentationFormat>Widescreen</PresentationFormat>
  <Paragraphs>72</Paragraphs>
  <Slides>18</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印品黑体</vt:lpstr>
      <vt:lpstr>宋体</vt:lpstr>
      <vt:lpstr>微软雅黑</vt:lpstr>
      <vt:lpstr>方正兰亭黑简体</vt:lpstr>
      <vt:lpstr>等线</vt:lpstr>
      <vt:lpstr>等线 Light</vt:lpstr>
      <vt:lpstr>黑体</vt:lpstr>
      <vt:lpstr>Arial</vt:lpstr>
      <vt:lpstr>Courier New</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辉辉 付</dc:creator>
  <cp:lastModifiedBy>Ge Yang</cp:lastModifiedBy>
  <cp:revision>187</cp:revision>
  <dcterms:created xsi:type="dcterms:W3CDTF">2023-12-02T05:36:45Z</dcterms:created>
  <dcterms:modified xsi:type="dcterms:W3CDTF">2023-12-03T08:18:11Z</dcterms:modified>
</cp:coreProperties>
</file>